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0" r:id="rId2"/>
    <p:sldId id="2563" r:id="rId3"/>
    <p:sldId id="2564" r:id="rId4"/>
    <p:sldId id="2565" r:id="rId5"/>
    <p:sldId id="2566" r:id="rId6"/>
    <p:sldId id="2567" r:id="rId7"/>
    <p:sldId id="2570" r:id="rId8"/>
    <p:sldId id="2571" r:id="rId9"/>
    <p:sldId id="2576" r:id="rId10"/>
    <p:sldId id="2568" r:id="rId11"/>
    <p:sldId id="2569" r:id="rId12"/>
    <p:sldId id="2581" r:id="rId13"/>
    <p:sldId id="2577" r:id="rId14"/>
    <p:sldId id="2575" r:id="rId15"/>
    <p:sldId id="2578" r:id="rId16"/>
    <p:sldId id="2572" r:id="rId17"/>
    <p:sldId id="2573" r:id="rId18"/>
    <p:sldId id="2579" r:id="rId19"/>
    <p:sldId id="2583" r:id="rId20"/>
    <p:sldId id="25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mployee Management Platform" id="{06698775-7D73-4435-B322-6BA2BA915F5E}">
          <p14:sldIdLst>
            <p14:sldId id="2580"/>
          </p14:sldIdLst>
        </p14:section>
        <p14:section name="System Overview" id="{55F11236-9A19-4FBE-BC27-A8E66A653CCB}">
          <p14:sldIdLst>
            <p14:sldId id="2563"/>
          </p14:sldIdLst>
        </p14:section>
        <p14:section name="Technical Architecture" id="{640CFAE4-6341-4AE8-9D63-6B370DA23BC0}">
          <p14:sldIdLst>
            <p14:sldId id="2564"/>
            <p14:sldId id="2565"/>
          </p14:sldIdLst>
        </p14:section>
        <p14:section name="Entity Design" id="{35FF2FEE-87E4-4B71-8F82-FCAE7A714A8E}">
          <p14:sldIdLst>
            <p14:sldId id="2566"/>
            <p14:sldId id="2567"/>
          </p14:sldIdLst>
        </p14:section>
        <p14:section name="Controller Operations" id="{C6304CFB-299C-4E18-95C9-E56AF1F0EB9F}">
          <p14:sldIdLst>
            <p14:sldId id="2570"/>
            <p14:sldId id="2571"/>
            <p14:sldId id="2576"/>
            <p14:sldId id="2568"/>
            <p14:sldId id="2569"/>
            <p14:sldId id="2581"/>
            <p14:sldId id="2577"/>
            <p14:sldId id="2575"/>
            <p14:sldId id="2578"/>
          </p14:sldIdLst>
        </p14:section>
        <p14:section name="Database Schema" id="{563B9BBD-5A37-4599-AA20-1FDE992F3461}">
          <p14:sldIdLst/>
        </p14:section>
        <p14:section name="Security Configuration" id="{79B36FEA-F4C8-496A-93B4-5F1982F26790}">
          <p14:sldIdLst>
            <p14:sldId id="2572"/>
            <p14:sldId id="2573"/>
          </p14:sldIdLst>
        </p14:section>
        <p14:section name="Screenshots and Testing" id="{1BE66580-6CE5-4156-97CD-3E21B82A1040}">
          <p14:sldIdLst>
            <p14:sldId id="2579"/>
            <p14:sldId id="2583"/>
            <p14:sldId id="2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2DB38-1C43-29F7-4C37-791A7A978C9C}" v="1" dt="2025-09-04T17:43:08.458"/>
    <p1510:client id="{ACE077BF-17DE-4375-B994-5D3FF1717181}" v="20" dt="2025-09-04T17:42:45.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p:scale>
          <a:sx n="60" d="100"/>
          <a:sy n="60" d="100"/>
        </p:scale>
        <p:origin x="72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136DF-13ED-450E-AE88-E191192AAD7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C87BB205-0FFF-4D78-8D47-979B5A02A597}">
      <dgm:prSet/>
      <dgm:spPr/>
      <dgm:t>
        <a:bodyPr/>
        <a:lstStyle/>
        <a:p>
          <a:pPr>
            <a:lnSpc>
              <a:spcPct val="100000"/>
            </a:lnSpc>
            <a:defRPr b="1"/>
          </a:pPr>
          <a:r>
            <a:rPr lang="en-US"/>
            <a:t>Search Functionality</a:t>
          </a:r>
        </a:p>
      </dgm:t>
    </dgm:pt>
    <dgm:pt modelId="{034025C6-3B05-4446-9FAF-F20BD01C2FD6}" type="parTrans" cxnId="{4D69791B-2A52-463A-BCA1-7919A5A7C13A}">
      <dgm:prSet/>
      <dgm:spPr/>
      <dgm:t>
        <a:bodyPr/>
        <a:lstStyle/>
        <a:p>
          <a:endParaRPr lang="en-US"/>
        </a:p>
      </dgm:t>
    </dgm:pt>
    <dgm:pt modelId="{6C0C0A91-6BDC-480C-AC4C-9BD611FD8EE5}" type="sibTrans" cxnId="{4D69791B-2A52-463A-BCA1-7919A5A7C13A}">
      <dgm:prSet/>
      <dgm:spPr/>
      <dgm:t>
        <a:bodyPr/>
        <a:lstStyle/>
        <a:p>
          <a:pPr>
            <a:lnSpc>
              <a:spcPct val="100000"/>
            </a:lnSpc>
            <a:defRPr b="1"/>
          </a:pPr>
          <a:endParaRPr lang="en-US"/>
        </a:p>
      </dgm:t>
    </dgm:pt>
    <dgm:pt modelId="{29948F3B-978A-4E93-9077-42F4BE4C90CF}">
      <dgm:prSet/>
      <dgm:spPr/>
      <dgm:t>
        <a:bodyPr/>
        <a:lstStyle/>
        <a:p>
          <a:pPr>
            <a:lnSpc>
              <a:spcPct val="100000"/>
            </a:lnSpc>
          </a:pPr>
          <a:r>
            <a:rPr lang="en-US" dirty="0"/>
            <a:t>Users can quickly find employees by typing their name in the search bar, improving data retrieval speed.</a:t>
          </a:r>
        </a:p>
      </dgm:t>
    </dgm:pt>
    <dgm:pt modelId="{F26A4737-F338-4D1F-A6D5-CF01AABDE00D}" type="parTrans" cxnId="{2C5E7889-0F50-4C2C-A806-0A4C86BC0E24}">
      <dgm:prSet/>
      <dgm:spPr/>
      <dgm:t>
        <a:bodyPr/>
        <a:lstStyle/>
        <a:p>
          <a:endParaRPr lang="en-US"/>
        </a:p>
      </dgm:t>
    </dgm:pt>
    <dgm:pt modelId="{607A464D-A1D2-401A-B9BB-6D880EBB1B65}" type="sibTrans" cxnId="{2C5E7889-0F50-4C2C-A806-0A4C86BC0E24}">
      <dgm:prSet/>
      <dgm:spPr/>
      <dgm:t>
        <a:bodyPr/>
        <a:lstStyle/>
        <a:p>
          <a:endParaRPr lang="en-US"/>
        </a:p>
      </dgm:t>
    </dgm:pt>
    <dgm:pt modelId="{A5AE5753-90BD-4C4E-8370-3E4B3F462546}">
      <dgm:prSet/>
      <dgm:spPr/>
      <dgm:t>
        <a:bodyPr/>
        <a:lstStyle/>
        <a:p>
          <a:pPr>
            <a:lnSpc>
              <a:spcPct val="100000"/>
            </a:lnSpc>
            <a:defRPr b="1"/>
          </a:pPr>
          <a:r>
            <a:rPr lang="en-US"/>
            <a:t>Filter by Department</a:t>
          </a:r>
        </a:p>
      </dgm:t>
    </dgm:pt>
    <dgm:pt modelId="{A0711228-EF96-4D30-B06B-1EE284D3D5EF}" type="parTrans" cxnId="{C5ABC7C7-F528-4B6E-893A-23170E5DA7AC}">
      <dgm:prSet/>
      <dgm:spPr/>
      <dgm:t>
        <a:bodyPr/>
        <a:lstStyle/>
        <a:p>
          <a:endParaRPr lang="en-US"/>
        </a:p>
      </dgm:t>
    </dgm:pt>
    <dgm:pt modelId="{954E4763-7F8B-4FAE-A747-A425B9D5DCE7}" type="sibTrans" cxnId="{C5ABC7C7-F528-4B6E-893A-23170E5DA7AC}">
      <dgm:prSet/>
      <dgm:spPr/>
      <dgm:t>
        <a:bodyPr/>
        <a:lstStyle/>
        <a:p>
          <a:pPr>
            <a:lnSpc>
              <a:spcPct val="100000"/>
            </a:lnSpc>
            <a:defRPr b="1"/>
          </a:pPr>
          <a:endParaRPr lang="en-US"/>
        </a:p>
      </dgm:t>
    </dgm:pt>
    <dgm:pt modelId="{02954166-A178-49BF-A198-FFE7B85D607E}">
      <dgm:prSet/>
      <dgm:spPr/>
      <dgm:t>
        <a:bodyPr/>
        <a:lstStyle/>
        <a:p>
          <a:pPr>
            <a:lnSpc>
              <a:spcPct val="100000"/>
            </a:lnSpc>
          </a:pPr>
          <a:r>
            <a:rPr lang="en-US"/>
            <a:t>Filtering employees by department allows users to segment data easily for better organization and management.</a:t>
          </a:r>
        </a:p>
      </dgm:t>
    </dgm:pt>
    <dgm:pt modelId="{D9456478-DE46-40E9-BD01-7D0C98FEEC03}" type="parTrans" cxnId="{D33AFE7D-A5EC-41E5-934A-8BAE1F909887}">
      <dgm:prSet/>
      <dgm:spPr/>
      <dgm:t>
        <a:bodyPr/>
        <a:lstStyle/>
        <a:p>
          <a:endParaRPr lang="en-US"/>
        </a:p>
      </dgm:t>
    </dgm:pt>
    <dgm:pt modelId="{8AE3B7E8-73DA-45B0-9A52-86C743DD465E}" type="sibTrans" cxnId="{D33AFE7D-A5EC-41E5-934A-8BAE1F909887}">
      <dgm:prSet/>
      <dgm:spPr/>
      <dgm:t>
        <a:bodyPr/>
        <a:lstStyle/>
        <a:p>
          <a:endParaRPr lang="en-US"/>
        </a:p>
      </dgm:t>
    </dgm:pt>
    <dgm:pt modelId="{0EABDCCE-80CD-4E1D-B69A-637289E6FD23}">
      <dgm:prSet/>
      <dgm:spPr/>
      <dgm:t>
        <a:bodyPr/>
        <a:lstStyle/>
        <a:p>
          <a:pPr>
            <a:lnSpc>
              <a:spcPct val="100000"/>
            </a:lnSpc>
            <a:defRPr b="1"/>
          </a:pPr>
          <a:r>
            <a:rPr lang="en-US"/>
            <a:t>Enhanced Usability</a:t>
          </a:r>
        </a:p>
      </dgm:t>
    </dgm:pt>
    <dgm:pt modelId="{44E90668-42DD-45C5-B205-F6CEE29118B3}" type="parTrans" cxnId="{257075E1-E3D4-4984-94B6-C8DE1A7566EB}">
      <dgm:prSet/>
      <dgm:spPr/>
      <dgm:t>
        <a:bodyPr/>
        <a:lstStyle/>
        <a:p>
          <a:endParaRPr lang="en-US"/>
        </a:p>
      </dgm:t>
    </dgm:pt>
    <dgm:pt modelId="{9489623E-CD4F-4EE9-A32D-BAA433F4B7B7}" type="sibTrans" cxnId="{257075E1-E3D4-4984-94B6-C8DE1A7566EB}">
      <dgm:prSet/>
      <dgm:spPr/>
      <dgm:t>
        <a:bodyPr/>
        <a:lstStyle/>
        <a:p>
          <a:endParaRPr lang="en-US"/>
        </a:p>
      </dgm:t>
    </dgm:pt>
    <dgm:pt modelId="{A93F9506-6886-4BBC-A011-D76EE3E6E0F5}">
      <dgm:prSet/>
      <dgm:spPr/>
      <dgm:t>
        <a:bodyPr/>
        <a:lstStyle/>
        <a:p>
          <a:pPr>
            <a:lnSpc>
              <a:spcPct val="100000"/>
            </a:lnSpc>
          </a:pPr>
          <a:r>
            <a:rPr lang="en-US"/>
            <a:t>Search and filter features improve platform usability by enabling quick access to specific employee data subsets.</a:t>
          </a:r>
        </a:p>
      </dgm:t>
    </dgm:pt>
    <dgm:pt modelId="{5C0C15E2-10C3-4CEC-A3AA-DF191DF845B9}" type="parTrans" cxnId="{F16D67F2-96D9-4943-B3AD-8E63DA4E2BAB}">
      <dgm:prSet/>
      <dgm:spPr/>
      <dgm:t>
        <a:bodyPr/>
        <a:lstStyle/>
        <a:p>
          <a:endParaRPr lang="en-US"/>
        </a:p>
      </dgm:t>
    </dgm:pt>
    <dgm:pt modelId="{A746FD7E-87ED-4FDD-9D31-84FB663397D1}" type="sibTrans" cxnId="{F16D67F2-96D9-4943-B3AD-8E63DA4E2BAB}">
      <dgm:prSet/>
      <dgm:spPr/>
      <dgm:t>
        <a:bodyPr/>
        <a:lstStyle/>
        <a:p>
          <a:endParaRPr lang="en-US"/>
        </a:p>
      </dgm:t>
    </dgm:pt>
    <dgm:pt modelId="{2D87A27E-761E-4B6F-9E18-DDFEBD2E8BDD}" type="pres">
      <dgm:prSet presAssocID="{D32136DF-13ED-450E-AE88-E191192AAD7B}" presName="Name0" presStyleCnt="0">
        <dgm:presLayoutVars>
          <dgm:dir/>
          <dgm:resizeHandles val="exact"/>
        </dgm:presLayoutVars>
      </dgm:prSet>
      <dgm:spPr/>
      <dgm:t>
        <a:bodyPr/>
        <a:lstStyle/>
        <a:p>
          <a:endParaRPr lang="en-US"/>
        </a:p>
      </dgm:t>
    </dgm:pt>
    <dgm:pt modelId="{5264FD8C-0B0D-4B37-AB98-6B692976CDDF}" type="pres">
      <dgm:prSet presAssocID="{C87BB205-0FFF-4D78-8D47-979B5A02A597}" presName="compNode" presStyleCnt="0"/>
      <dgm:spPr/>
    </dgm:pt>
    <dgm:pt modelId="{0A9C3706-C683-4741-83E3-6F4479A4A2CC}" type="pres">
      <dgm:prSet presAssocID="{C87BB205-0FFF-4D78-8D47-979B5A02A597}" presName="pictRect" presStyleLbl="revTx" presStyleIdx="0" presStyleCnt="6">
        <dgm:presLayoutVars>
          <dgm:chMax val="0"/>
          <dgm:bulletEnabled/>
        </dgm:presLayoutVars>
      </dgm:prSet>
      <dgm:spPr/>
      <dgm:t>
        <a:bodyPr/>
        <a:lstStyle/>
        <a:p>
          <a:endParaRPr lang="en-US"/>
        </a:p>
      </dgm:t>
    </dgm:pt>
    <dgm:pt modelId="{CB699021-6363-4D0E-8B24-5E58D2D9DAE2}" type="pres">
      <dgm:prSet presAssocID="{C87BB205-0FFF-4D78-8D47-979B5A02A597}" presName="textRect" presStyleLbl="revTx" presStyleIdx="1" presStyleCnt="6">
        <dgm:presLayoutVars>
          <dgm:bulletEnabled/>
        </dgm:presLayoutVars>
      </dgm:prSet>
      <dgm:spPr/>
      <dgm:t>
        <a:bodyPr/>
        <a:lstStyle/>
        <a:p>
          <a:endParaRPr lang="en-US"/>
        </a:p>
      </dgm:t>
    </dgm:pt>
    <dgm:pt modelId="{5591ED3B-80C7-4F97-AB11-F5818E66E1C4}" type="pres">
      <dgm:prSet presAssocID="{6C0C0A91-6BDC-480C-AC4C-9BD611FD8EE5}" presName="sibTrans" presStyleLbl="sibTrans2D1" presStyleIdx="0" presStyleCnt="0"/>
      <dgm:spPr/>
      <dgm:t>
        <a:bodyPr/>
        <a:lstStyle/>
        <a:p>
          <a:endParaRPr lang="en-US"/>
        </a:p>
      </dgm:t>
    </dgm:pt>
    <dgm:pt modelId="{4E5059E8-1282-4CBB-9C2F-1D8439A78544}" type="pres">
      <dgm:prSet presAssocID="{A5AE5753-90BD-4C4E-8370-3E4B3F462546}" presName="compNode" presStyleCnt="0"/>
      <dgm:spPr/>
    </dgm:pt>
    <dgm:pt modelId="{8FF76AA6-B6B1-4BA3-8186-C269EDCD24A3}" type="pres">
      <dgm:prSet presAssocID="{A5AE5753-90BD-4C4E-8370-3E4B3F462546}" presName="pictRect" presStyleLbl="revTx" presStyleIdx="2" presStyleCnt="6">
        <dgm:presLayoutVars>
          <dgm:chMax val="0"/>
          <dgm:bulletEnabled/>
        </dgm:presLayoutVars>
      </dgm:prSet>
      <dgm:spPr/>
      <dgm:t>
        <a:bodyPr/>
        <a:lstStyle/>
        <a:p>
          <a:endParaRPr lang="en-US"/>
        </a:p>
      </dgm:t>
    </dgm:pt>
    <dgm:pt modelId="{51E15D5B-A640-4B0C-9052-04C43BE41AAB}" type="pres">
      <dgm:prSet presAssocID="{A5AE5753-90BD-4C4E-8370-3E4B3F462546}" presName="textRect" presStyleLbl="revTx" presStyleIdx="3" presStyleCnt="6">
        <dgm:presLayoutVars>
          <dgm:bulletEnabled/>
        </dgm:presLayoutVars>
      </dgm:prSet>
      <dgm:spPr/>
      <dgm:t>
        <a:bodyPr/>
        <a:lstStyle/>
        <a:p>
          <a:endParaRPr lang="en-US"/>
        </a:p>
      </dgm:t>
    </dgm:pt>
    <dgm:pt modelId="{98244C87-7EEF-4065-B010-DE61FC005D35}" type="pres">
      <dgm:prSet presAssocID="{954E4763-7F8B-4FAE-A747-A425B9D5DCE7}" presName="sibTrans" presStyleLbl="sibTrans2D1" presStyleIdx="0" presStyleCnt="0"/>
      <dgm:spPr/>
      <dgm:t>
        <a:bodyPr/>
        <a:lstStyle/>
        <a:p>
          <a:endParaRPr lang="en-US"/>
        </a:p>
      </dgm:t>
    </dgm:pt>
    <dgm:pt modelId="{1D93CDB1-CD64-4B76-B271-674731051E40}" type="pres">
      <dgm:prSet presAssocID="{0EABDCCE-80CD-4E1D-B69A-637289E6FD23}" presName="compNode" presStyleCnt="0"/>
      <dgm:spPr/>
    </dgm:pt>
    <dgm:pt modelId="{B1C256E3-FC8B-4F53-9E8F-D024B4006874}" type="pres">
      <dgm:prSet presAssocID="{0EABDCCE-80CD-4E1D-B69A-637289E6FD23}" presName="pictRect" presStyleLbl="revTx" presStyleIdx="4" presStyleCnt="6">
        <dgm:presLayoutVars>
          <dgm:chMax val="0"/>
          <dgm:bulletEnabled/>
        </dgm:presLayoutVars>
      </dgm:prSet>
      <dgm:spPr/>
      <dgm:t>
        <a:bodyPr/>
        <a:lstStyle/>
        <a:p>
          <a:endParaRPr lang="en-US"/>
        </a:p>
      </dgm:t>
    </dgm:pt>
    <dgm:pt modelId="{2CC66BEF-0860-4EF8-B129-6387F388D4F0}" type="pres">
      <dgm:prSet presAssocID="{0EABDCCE-80CD-4E1D-B69A-637289E6FD23}" presName="textRect" presStyleLbl="revTx" presStyleIdx="5" presStyleCnt="6">
        <dgm:presLayoutVars>
          <dgm:bulletEnabled/>
        </dgm:presLayoutVars>
      </dgm:prSet>
      <dgm:spPr/>
      <dgm:t>
        <a:bodyPr/>
        <a:lstStyle/>
        <a:p>
          <a:endParaRPr lang="en-US"/>
        </a:p>
      </dgm:t>
    </dgm:pt>
  </dgm:ptLst>
  <dgm:cxnLst>
    <dgm:cxn modelId="{F16D67F2-96D9-4943-B3AD-8E63DA4E2BAB}" srcId="{0EABDCCE-80CD-4E1D-B69A-637289E6FD23}" destId="{A93F9506-6886-4BBC-A011-D76EE3E6E0F5}" srcOrd="0" destOrd="0" parTransId="{5C0C15E2-10C3-4CEC-A3AA-DF191DF845B9}" sibTransId="{A746FD7E-87ED-4FDD-9D31-84FB663397D1}"/>
    <dgm:cxn modelId="{2C5E7889-0F50-4C2C-A806-0A4C86BC0E24}" srcId="{C87BB205-0FFF-4D78-8D47-979B5A02A597}" destId="{29948F3B-978A-4E93-9077-42F4BE4C90CF}" srcOrd="0" destOrd="0" parTransId="{F26A4737-F338-4D1F-A6D5-CF01AABDE00D}" sibTransId="{607A464D-A1D2-401A-B9BB-6D880EBB1B65}"/>
    <dgm:cxn modelId="{D33AFE7D-A5EC-41E5-934A-8BAE1F909887}" srcId="{A5AE5753-90BD-4C4E-8370-3E4B3F462546}" destId="{02954166-A178-49BF-A198-FFE7B85D607E}" srcOrd="0" destOrd="0" parTransId="{D9456478-DE46-40E9-BD01-7D0C98FEEC03}" sibTransId="{8AE3B7E8-73DA-45B0-9A52-86C743DD465E}"/>
    <dgm:cxn modelId="{F712EC98-2942-4A8E-B434-A0A1A3172341}" type="presOf" srcId="{D32136DF-13ED-450E-AE88-E191192AAD7B}" destId="{2D87A27E-761E-4B6F-9E18-DDFEBD2E8BDD}" srcOrd="0" destOrd="0" presId="urn:microsoft.com/office/officeart/2024/3/layout/hArchList1"/>
    <dgm:cxn modelId="{74194724-5038-462F-AFEB-7C70857EB2A5}" type="presOf" srcId="{A93F9506-6886-4BBC-A011-D76EE3E6E0F5}" destId="{2CC66BEF-0860-4EF8-B129-6387F388D4F0}" srcOrd="0" destOrd="0" presId="urn:microsoft.com/office/officeart/2024/3/layout/hArchList1"/>
    <dgm:cxn modelId="{922B0A29-3108-4F3C-8476-410BF18F5F6A}" type="presOf" srcId="{954E4763-7F8B-4FAE-A747-A425B9D5DCE7}" destId="{98244C87-7EEF-4065-B010-DE61FC005D35}" srcOrd="0" destOrd="0" presId="urn:microsoft.com/office/officeart/2024/3/layout/hArchList1"/>
    <dgm:cxn modelId="{257075E1-E3D4-4984-94B6-C8DE1A7566EB}" srcId="{D32136DF-13ED-450E-AE88-E191192AAD7B}" destId="{0EABDCCE-80CD-4E1D-B69A-637289E6FD23}" srcOrd="2" destOrd="0" parTransId="{44E90668-42DD-45C5-B205-F6CEE29118B3}" sibTransId="{9489623E-CD4F-4EE9-A32D-BAA433F4B7B7}"/>
    <dgm:cxn modelId="{A9054FD8-746E-4A03-A4AC-62900E2465AD}" type="presOf" srcId="{0EABDCCE-80CD-4E1D-B69A-637289E6FD23}" destId="{B1C256E3-FC8B-4F53-9E8F-D024B4006874}" srcOrd="0" destOrd="0" presId="urn:microsoft.com/office/officeart/2024/3/layout/hArchList1"/>
    <dgm:cxn modelId="{0813C2DE-FB63-46B2-83B8-E8A09A875737}" type="presOf" srcId="{C87BB205-0FFF-4D78-8D47-979B5A02A597}" destId="{0A9C3706-C683-4741-83E3-6F4479A4A2CC}" srcOrd="0" destOrd="0" presId="urn:microsoft.com/office/officeart/2024/3/layout/hArchList1"/>
    <dgm:cxn modelId="{AA315EFD-6D4E-4A5C-A7BD-3D9BF5DB9302}" type="presOf" srcId="{29948F3B-978A-4E93-9077-42F4BE4C90CF}" destId="{CB699021-6363-4D0E-8B24-5E58D2D9DAE2}" srcOrd="0" destOrd="0" presId="urn:microsoft.com/office/officeart/2024/3/layout/hArchList1"/>
    <dgm:cxn modelId="{4D69791B-2A52-463A-BCA1-7919A5A7C13A}" srcId="{D32136DF-13ED-450E-AE88-E191192AAD7B}" destId="{C87BB205-0FFF-4D78-8D47-979B5A02A597}" srcOrd="0" destOrd="0" parTransId="{034025C6-3B05-4446-9FAF-F20BD01C2FD6}" sibTransId="{6C0C0A91-6BDC-480C-AC4C-9BD611FD8EE5}"/>
    <dgm:cxn modelId="{A101413A-3B7C-427C-860C-CAF8D2E202F5}" type="presOf" srcId="{A5AE5753-90BD-4C4E-8370-3E4B3F462546}" destId="{8FF76AA6-B6B1-4BA3-8186-C269EDCD24A3}" srcOrd="0" destOrd="0" presId="urn:microsoft.com/office/officeart/2024/3/layout/hArchList1"/>
    <dgm:cxn modelId="{C5ABC7C7-F528-4B6E-893A-23170E5DA7AC}" srcId="{D32136DF-13ED-450E-AE88-E191192AAD7B}" destId="{A5AE5753-90BD-4C4E-8370-3E4B3F462546}" srcOrd="1" destOrd="0" parTransId="{A0711228-EF96-4D30-B06B-1EE284D3D5EF}" sibTransId="{954E4763-7F8B-4FAE-A747-A425B9D5DCE7}"/>
    <dgm:cxn modelId="{4BD71CFE-E12D-4DD6-97C2-0BAE324F1A24}" type="presOf" srcId="{6C0C0A91-6BDC-480C-AC4C-9BD611FD8EE5}" destId="{5591ED3B-80C7-4F97-AB11-F5818E66E1C4}" srcOrd="0" destOrd="0" presId="urn:microsoft.com/office/officeart/2024/3/layout/hArchList1"/>
    <dgm:cxn modelId="{54422607-E4F8-4130-86A7-65D03F2D9E70}" type="presOf" srcId="{02954166-A178-49BF-A198-FFE7B85D607E}" destId="{51E15D5B-A640-4B0C-9052-04C43BE41AAB}" srcOrd="0" destOrd="0" presId="urn:microsoft.com/office/officeart/2024/3/layout/hArchList1"/>
    <dgm:cxn modelId="{7F1651DA-58FD-43DB-BD03-E7D13422D75A}" type="presParOf" srcId="{2D87A27E-761E-4B6F-9E18-DDFEBD2E8BDD}" destId="{5264FD8C-0B0D-4B37-AB98-6B692976CDDF}" srcOrd="0" destOrd="0" presId="urn:microsoft.com/office/officeart/2024/3/layout/hArchList1"/>
    <dgm:cxn modelId="{22FD6582-5E15-4193-A5C1-794A9603DB6E}" type="presParOf" srcId="{5264FD8C-0B0D-4B37-AB98-6B692976CDDF}" destId="{0A9C3706-C683-4741-83E3-6F4479A4A2CC}" srcOrd="0" destOrd="0" presId="urn:microsoft.com/office/officeart/2024/3/layout/hArchList1"/>
    <dgm:cxn modelId="{AB14C994-A186-4AD3-BCF3-3F20775E5704}" type="presParOf" srcId="{5264FD8C-0B0D-4B37-AB98-6B692976CDDF}" destId="{CB699021-6363-4D0E-8B24-5E58D2D9DAE2}" srcOrd="1" destOrd="0" presId="urn:microsoft.com/office/officeart/2024/3/layout/hArchList1"/>
    <dgm:cxn modelId="{28346502-3C93-4CBA-B143-D2DAF1B07D33}" type="presParOf" srcId="{2D87A27E-761E-4B6F-9E18-DDFEBD2E8BDD}" destId="{5591ED3B-80C7-4F97-AB11-F5818E66E1C4}" srcOrd="1" destOrd="0" presId="urn:microsoft.com/office/officeart/2024/3/layout/hArchList1"/>
    <dgm:cxn modelId="{6081205B-7116-4FDE-9AC1-385E67803D07}" type="presParOf" srcId="{2D87A27E-761E-4B6F-9E18-DDFEBD2E8BDD}" destId="{4E5059E8-1282-4CBB-9C2F-1D8439A78544}" srcOrd="2" destOrd="0" presId="urn:microsoft.com/office/officeart/2024/3/layout/hArchList1"/>
    <dgm:cxn modelId="{FACDECC7-4B22-43EC-983B-F9E02C4034C6}" type="presParOf" srcId="{4E5059E8-1282-4CBB-9C2F-1D8439A78544}" destId="{8FF76AA6-B6B1-4BA3-8186-C269EDCD24A3}" srcOrd="0" destOrd="0" presId="urn:microsoft.com/office/officeart/2024/3/layout/hArchList1"/>
    <dgm:cxn modelId="{9F7ECA1E-A191-40B7-8AE3-148DECBF76FF}" type="presParOf" srcId="{4E5059E8-1282-4CBB-9C2F-1D8439A78544}" destId="{51E15D5B-A640-4B0C-9052-04C43BE41AAB}" srcOrd="1" destOrd="0" presId="urn:microsoft.com/office/officeart/2024/3/layout/hArchList1"/>
    <dgm:cxn modelId="{DD13FB1C-4836-4965-A092-46D1037B2A45}" type="presParOf" srcId="{2D87A27E-761E-4B6F-9E18-DDFEBD2E8BDD}" destId="{98244C87-7EEF-4065-B010-DE61FC005D35}" srcOrd="3" destOrd="0" presId="urn:microsoft.com/office/officeart/2024/3/layout/hArchList1"/>
    <dgm:cxn modelId="{4238548B-6943-4970-B5BB-E6A699B91C3D}" type="presParOf" srcId="{2D87A27E-761E-4B6F-9E18-DDFEBD2E8BDD}" destId="{1D93CDB1-CD64-4B76-B271-674731051E40}" srcOrd="4" destOrd="0" presId="urn:microsoft.com/office/officeart/2024/3/layout/hArchList1"/>
    <dgm:cxn modelId="{4292DE60-B9B0-4E87-997A-211F918A44EF}" type="presParOf" srcId="{1D93CDB1-CD64-4B76-B271-674731051E40}" destId="{B1C256E3-FC8B-4F53-9E8F-D024B4006874}" srcOrd="0" destOrd="0" presId="urn:microsoft.com/office/officeart/2024/3/layout/hArchList1"/>
    <dgm:cxn modelId="{981BC478-9EC0-40A6-91BE-DB32301EF6BA}" type="presParOf" srcId="{1D93CDB1-CD64-4B76-B271-674731051E40}" destId="{2CC66BEF-0860-4EF8-B129-6387F388D4F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0F4AC-DFC4-417E-943E-13B5416D1E4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97C8DAB-E853-4A01-A3A9-0295FF9A0B9A}">
      <dgm:prSet/>
      <dgm:spPr/>
      <dgm:t>
        <a:bodyPr/>
        <a:lstStyle/>
        <a:p>
          <a:pPr>
            <a:lnSpc>
              <a:spcPct val="100000"/>
            </a:lnSpc>
            <a:defRPr b="1"/>
          </a:pPr>
          <a:r>
            <a:rPr lang="en-US"/>
            <a:t>Frontend Interface</a:t>
          </a:r>
        </a:p>
      </dgm:t>
    </dgm:pt>
    <dgm:pt modelId="{20BC00DE-53FC-482D-9450-F44F996435BC}" type="parTrans" cxnId="{8215956F-F025-4DFF-A4D3-3FC17745950D}">
      <dgm:prSet/>
      <dgm:spPr/>
      <dgm:t>
        <a:bodyPr/>
        <a:lstStyle/>
        <a:p>
          <a:endParaRPr lang="en-US"/>
        </a:p>
      </dgm:t>
    </dgm:pt>
    <dgm:pt modelId="{CA328A85-6E9F-49B6-A923-FC108B9573FB}" type="sibTrans" cxnId="{8215956F-F025-4DFF-A4D3-3FC17745950D}">
      <dgm:prSet/>
      <dgm:spPr/>
      <dgm:t>
        <a:bodyPr/>
        <a:lstStyle/>
        <a:p>
          <a:pPr>
            <a:lnSpc>
              <a:spcPct val="100000"/>
            </a:lnSpc>
            <a:defRPr b="1"/>
          </a:pPr>
          <a:endParaRPr lang="en-US"/>
        </a:p>
      </dgm:t>
    </dgm:pt>
    <dgm:pt modelId="{67F23E98-1216-4402-9DD7-A18ACFA62CB0}">
      <dgm:prSet/>
      <dgm:spPr/>
      <dgm:t>
        <a:bodyPr/>
        <a:lstStyle/>
        <a:p>
          <a:pPr>
            <a:lnSpc>
              <a:spcPct val="100000"/>
            </a:lnSpc>
          </a:pPr>
          <a:r>
            <a:rPr lang="en-US" dirty="0"/>
            <a:t>Displays the form used to enter new </a:t>
          </a:r>
          <a:r>
            <a:rPr lang="en-US" dirty="0" smtClean="0"/>
            <a:t>project </a:t>
          </a:r>
          <a:r>
            <a:rPr lang="en-US" dirty="0"/>
            <a:t>details for adding to the system.</a:t>
          </a:r>
        </a:p>
      </dgm:t>
    </dgm:pt>
    <dgm:pt modelId="{74319DF4-0577-4FA8-91AD-E986B44E678E}" type="parTrans" cxnId="{AA29DF8C-9F60-42DB-8D80-C09355F50CBB}">
      <dgm:prSet/>
      <dgm:spPr/>
      <dgm:t>
        <a:bodyPr/>
        <a:lstStyle/>
        <a:p>
          <a:endParaRPr lang="en-US"/>
        </a:p>
      </dgm:t>
    </dgm:pt>
    <dgm:pt modelId="{104E3C6A-5F96-4796-A295-8DB72573AC6E}" type="sibTrans" cxnId="{AA29DF8C-9F60-42DB-8D80-C09355F50CBB}">
      <dgm:prSet/>
      <dgm:spPr/>
      <dgm:t>
        <a:bodyPr/>
        <a:lstStyle/>
        <a:p>
          <a:endParaRPr lang="en-US"/>
        </a:p>
      </dgm:t>
    </dgm:pt>
    <dgm:pt modelId="{9F6C34D4-F1BD-4C43-ACFB-342E3BC5C477}">
      <dgm:prSet/>
      <dgm:spPr/>
      <dgm:t>
        <a:bodyPr/>
        <a:lstStyle/>
        <a:p>
          <a:pPr>
            <a:lnSpc>
              <a:spcPct val="100000"/>
            </a:lnSpc>
            <a:defRPr b="1"/>
          </a:pPr>
          <a:r>
            <a:rPr lang="en-US"/>
            <a:t>Operation Confirmation</a:t>
          </a:r>
        </a:p>
      </dgm:t>
    </dgm:pt>
    <dgm:pt modelId="{23E1D7CA-CD8D-4223-A280-8F0BAA50B146}" type="parTrans" cxnId="{8033CF29-A735-4F24-8D71-638CFAE6D5C0}">
      <dgm:prSet/>
      <dgm:spPr/>
      <dgm:t>
        <a:bodyPr/>
        <a:lstStyle/>
        <a:p>
          <a:endParaRPr lang="en-US"/>
        </a:p>
      </dgm:t>
    </dgm:pt>
    <dgm:pt modelId="{9FC23568-EAED-4363-9478-6DF0E66CD490}" type="sibTrans" cxnId="{8033CF29-A735-4F24-8D71-638CFAE6D5C0}">
      <dgm:prSet/>
      <dgm:spPr/>
      <dgm:t>
        <a:bodyPr/>
        <a:lstStyle/>
        <a:p>
          <a:endParaRPr lang="en-US"/>
        </a:p>
      </dgm:t>
    </dgm:pt>
    <dgm:pt modelId="{A51EDEFC-2FE1-4751-8A55-09078EFEBE3B}">
      <dgm:prSet/>
      <dgm:spPr/>
      <dgm:t>
        <a:bodyPr/>
        <a:lstStyle/>
        <a:p>
          <a:pPr>
            <a:lnSpc>
              <a:spcPct val="100000"/>
            </a:lnSpc>
          </a:pPr>
          <a:r>
            <a:rPr lang="en-US" dirty="0"/>
            <a:t>Shows the confirmation message or updated data view after adding an </a:t>
          </a:r>
          <a:r>
            <a:rPr lang="en-US" dirty="0" smtClean="0"/>
            <a:t>project and assigning to employee.</a:t>
          </a:r>
          <a:endParaRPr lang="en-US" dirty="0"/>
        </a:p>
      </dgm:t>
    </dgm:pt>
    <dgm:pt modelId="{B7DD3079-64BE-4B94-BD91-30AD1336DC99}" type="parTrans" cxnId="{8867CA39-EE36-498C-8159-49E2EF8AF40F}">
      <dgm:prSet/>
      <dgm:spPr/>
      <dgm:t>
        <a:bodyPr/>
        <a:lstStyle/>
        <a:p>
          <a:endParaRPr lang="en-US"/>
        </a:p>
      </dgm:t>
    </dgm:pt>
    <dgm:pt modelId="{B52F0275-F0D8-4489-9519-F517AE92D65E}" type="sibTrans" cxnId="{8867CA39-EE36-498C-8159-49E2EF8AF40F}">
      <dgm:prSet/>
      <dgm:spPr/>
      <dgm:t>
        <a:bodyPr/>
        <a:lstStyle/>
        <a:p>
          <a:endParaRPr lang="en-US"/>
        </a:p>
      </dgm:t>
    </dgm:pt>
    <dgm:pt modelId="{2E44D427-39E4-4E77-B278-EA5CD351E68F}" type="pres">
      <dgm:prSet presAssocID="{3B00F4AC-DFC4-417E-943E-13B5416D1E4E}" presName="Name0" presStyleCnt="0">
        <dgm:presLayoutVars>
          <dgm:dir/>
          <dgm:resizeHandles val="exact"/>
        </dgm:presLayoutVars>
      </dgm:prSet>
      <dgm:spPr/>
      <dgm:t>
        <a:bodyPr/>
        <a:lstStyle/>
        <a:p>
          <a:endParaRPr lang="en-US"/>
        </a:p>
      </dgm:t>
    </dgm:pt>
    <dgm:pt modelId="{43C5E4A1-7B86-472F-918E-D3AC987BCDB4}" type="pres">
      <dgm:prSet presAssocID="{897C8DAB-E853-4A01-A3A9-0295FF9A0B9A}" presName="compNode" presStyleCnt="0"/>
      <dgm:spPr/>
    </dgm:pt>
    <dgm:pt modelId="{C291CD9D-D50D-44F3-B236-BA7BDDDD3948}" type="pres">
      <dgm:prSet presAssocID="{897C8DAB-E853-4A01-A3A9-0295FF9A0B9A}" presName="pictRect" presStyleLbl="revTx" presStyleIdx="0" presStyleCnt="4">
        <dgm:presLayoutVars>
          <dgm:chMax val="0"/>
          <dgm:bulletEnabled/>
        </dgm:presLayoutVars>
      </dgm:prSet>
      <dgm:spPr/>
      <dgm:t>
        <a:bodyPr/>
        <a:lstStyle/>
        <a:p>
          <a:endParaRPr lang="en-US"/>
        </a:p>
      </dgm:t>
    </dgm:pt>
    <dgm:pt modelId="{168E3159-BB74-4722-A9AD-E0CC48802E33}" type="pres">
      <dgm:prSet presAssocID="{897C8DAB-E853-4A01-A3A9-0295FF9A0B9A}" presName="textRect" presStyleLbl="revTx" presStyleIdx="1" presStyleCnt="4">
        <dgm:presLayoutVars>
          <dgm:bulletEnabled/>
        </dgm:presLayoutVars>
      </dgm:prSet>
      <dgm:spPr/>
      <dgm:t>
        <a:bodyPr/>
        <a:lstStyle/>
        <a:p>
          <a:endParaRPr lang="en-US"/>
        </a:p>
      </dgm:t>
    </dgm:pt>
    <dgm:pt modelId="{B7E89BDA-58D1-4AEB-927B-21823A86F488}" type="pres">
      <dgm:prSet presAssocID="{CA328A85-6E9F-49B6-A923-FC108B9573FB}" presName="sibTrans" presStyleLbl="sibTrans2D1" presStyleIdx="0" presStyleCnt="0"/>
      <dgm:spPr/>
      <dgm:t>
        <a:bodyPr/>
        <a:lstStyle/>
        <a:p>
          <a:endParaRPr lang="en-US"/>
        </a:p>
      </dgm:t>
    </dgm:pt>
    <dgm:pt modelId="{3F449B26-E0EC-4F7C-A717-36FADAAED511}" type="pres">
      <dgm:prSet presAssocID="{9F6C34D4-F1BD-4C43-ACFB-342E3BC5C477}" presName="compNode" presStyleCnt="0"/>
      <dgm:spPr/>
    </dgm:pt>
    <dgm:pt modelId="{18CE5D8D-D321-4131-A318-25863342D4A3}" type="pres">
      <dgm:prSet presAssocID="{9F6C34D4-F1BD-4C43-ACFB-342E3BC5C477}" presName="pictRect" presStyleLbl="revTx" presStyleIdx="2" presStyleCnt="4">
        <dgm:presLayoutVars>
          <dgm:chMax val="0"/>
          <dgm:bulletEnabled/>
        </dgm:presLayoutVars>
      </dgm:prSet>
      <dgm:spPr/>
      <dgm:t>
        <a:bodyPr/>
        <a:lstStyle/>
        <a:p>
          <a:endParaRPr lang="en-US"/>
        </a:p>
      </dgm:t>
    </dgm:pt>
    <dgm:pt modelId="{BF95DE89-9D21-48EA-B574-79CDD4778F40}" type="pres">
      <dgm:prSet presAssocID="{9F6C34D4-F1BD-4C43-ACFB-342E3BC5C477}" presName="textRect" presStyleLbl="revTx" presStyleIdx="3" presStyleCnt="4">
        <dgm:presLayoutVars>
          <dgm:bulletEnabled/>
        </dgm:presLayoutVars>
      </dgm:prSet>
      <dgm:spPr/>
      <dgm:t>
        <a:bodyPr/>
        <a:lstStyle/>
        <a:p>
          <a:endParaRPr lang="en-US"/>
        </a:p>
      </dgm:t>
    </dgm:pt>
  </dgm:ptLst>
  <dgm:cxnLst>
    <dgm:cxn modelId="{141513FC-DCF8-4938-908B-B25A2A345B8D}" type="presOf" srcId="{A51EDEFC-2FE1-4751-8A55-09078EFEBE3B}" destId="{BF95DE89-9D21-48EA-B574-79CDD4778F40}" srcOrd="0" destOrd="0" presId="urn:microsoft.com/office/officeart/2024/3/layout/hArchList1"/>
    <dgm:cxn modelId="{1A6F5669-A654-4D16-B7DE-A8E0F4BA9914}" type="presOf" srcId="{67F23E98-1216-4402-9DD7-A18ACFA62CB0}" destId="{168E3159-BB74-4722-A9AD-E0CC48802E33}" srcOrd="0" destOrd="0" presId="urn:microsoft.com/office/officeart/2024/3/layout/hArchList1"/>
    <dgm:cxn modelId="{A07F2B76-B8DA-4C90-B76E-D9C22D704709}" type="presOf" srcId="{CA328A85-6E9F-49B6-A923-FC108B9573FB}" destId="{B7E89BDA-58D1-4AEB-927B-21823A86F488}" srcOrd="0" destOrd="0" presId="urn:microsoft.com/office/officeart/2024/3/layout/hArchList1"/>
    <dgm:cxn modelId="{B912C0BD-4C19-4A59-B329-571A55E14128}" type="presOf" srcId="{3B00F4AC-DFC4-417E-943E-13B5416D1E4E}" destId="{2E44D427-39E4-4E77-B278-EA5CD351E68F}" srcOrd="0" destOrd="0" presId="urn:microsoft.com/office/officeart/2024/3/layout/hArchList1"/>
    <dgm:cxn modelId="{C542D40C-462A-4E5A-B4EF-8D394DCBD0ED}" type="presOf" srcId="{897C8DAB-E853-4A01-A3A9-0295FF9A0B9A}" destId="{C291CD9D-D50D-44F3-B236-BA7BDDDD3948}" srcOrd="0" destOrd="0" presId="urn:microsoft.com/office/officeart/2024/3/layout/hArchList1"/>
    <dgm:cxn modelId="{8867CA39-EE36-498C-8159-49E2EF8AF40F}" srcId="{9F6C34D4-F1BD-4C43-ACFB-342E3BC5C477}" destId="{A51EDEFC-2FE1-4751-8A55-09078EFEBE3B}" srcOrd="0" destOrd="0" parTransId="{B7DD3079-64BE-4B94-BD91-30AD1336DC99}" sibTransId="{B52F0275-F0D8-4489-9519-F517AE92D65E}"/>
    <dgm:cxn modelId="{FDA28F08-5868-40DC-A1B4-A57DBE50C24C}" type="presOf" srcId="{9F6C34D4-F1BD-4C43-ACFB-342E3BC5C477}" destId="{18CE5D8D-D321-4131-A318-25863342D4A3}" srcOrd="0" destOrd="0" presId="urn:microsoft.com/office/officeart/2024/3/layout/hArchList1"/>
    <dgm:cxn modelId="{8215956F-F025-4DFF-A4D3-3FC17745950D}" srcId="{3B00F4AC-DFC4-417E-943E-13B5416D1E4E}" destId="{897C8DAB-E853-4A01-A3A9-0295FF9A0B9A}" srcOrd="0" destOrd="0" parTransId="{20BC00DE-53FC-482D-9450-F44F996435BC}" sibTransId="{CA328A85-6E9F-49B6-A923-FC108B9573FB}"/>
    <dgm:cxn modelId="{8033CF29-A735-4F24-8D71-638CFAE6D5C0}" srcId="{3B00F4AC-DFC4-417E-943E-13B5416D1E4E}" destId="{9F6C34D4-F1BD-4C43-ACFB-342E3BC5C477}" srcOrd="1" destOrd="0" parTransId="{23E1D7CA-CD8D-4223-A280-8F0BAA50B146}" sibTransId="{9FC23568-EAED-4363-9478-6DF0E66CD490}"/>
    <dgm:cxn modelId="{AA29DF8C-9F60-42DB-8D80-C09355F50CBB}" srcId="{897C8DAB-E853-4A01-A3A9-0295FF9A0B9A}" destId="{67F23E98-1216-4402-9DD7-A18ACFA62CB0}" srcOrd="0" destOrd="0" parTransId="{74319DF4-0577-4FA8-91AD-E986B44E678E}" sibTransId="{104E3C6A-5F96-4796-A295-8DB72573AC6E}"/>
    <dgm:cxn modelId="{3FABA952-9CC2-4F0A-9E76-06FE7AA43986}" type="presParOf" srcId="{2E44D427-39E4-4E77-B278-EA5CD351E68F}" destId="{43C5E4A1-7B86-472F-918E-D3AC987BCDB4}" srcOrd="0" destOrd="0" presId="urn:microsoft.com/office/officeart/2024/3/layout/hArchList1"/>
    <dgm:cxn modelId="{8B204C74-8C63-47F0-BCD6-9673306C63A0}" type="presParOf" srcId="{43C5E4A1-7B86-472F-918E-D3AC987BCDB4}" destId="{C291CD9D-D50D-44F3-B236-BA7BDDDD3948}" srcOrd="0" destOrd="0" presId="urn:microsoft.com/office/officeart/2024/3/layout/hArchList1"/>
    <dgm:cxn modelId="{6569872D-9459-4323-A18B-50B46B6A35A8}" type="presParOf" srcId="{43C5E4A1-7B86-472F-918E-D3AC987BCDB4}" destId="{168E3159-BB74-4722-A9AD-E0CC48802E33}" srcOrd="1" destOrd="0" presId="urn:microsoft.com/office/officeart/2024/3/layout/hArchList1"/>
    <dgm:cxn modelId="{1C4AF815-CE1C-4A14-9E4D-8CD2BE78F327}" type="presParOf" srcId="{2E44D427-39E4-4E77-B278-EA5CD351E68F}" destId="{B7E89BDA-58D1-4AEB-927B-21823A86F488}" srcOrd="1" destOrd="0" presId="urn:microsoft.com/office/officeart/2024/3/layout/hArchList1"/>
    <dgm:cxn modelId="{D1F530C1-A445-4743-ACB0-E0C9D06421D8}" type="presParOf" srcId="{2E44D427-39E4-4E77-B278-EA5CD351E68F}" destId="{3F449B26-E0EC-4F7C-A717-36FADAAED511}" srcOrd="2" destOrd="0" presId="urn:microsoft.com/office/officeart/2024/3/layout/hArchList1"/>
    <dgm:cxn modelId="{C737C6BB-90D1-460C-AE64-0E08D48A4B60}" type="presParOf" srcId="{3F449B26-E0EC-4F7C-A717-36FADAAED511}" destId="{18CE5D8D-D321-4131-A318-25863342D4A3}" srcOrd="0" destOrd="0" presId="urn:microsoft.com/office/officeart/2024/3/layout/hArchList1"/>
    <dgm:cxn modelId="{6A21AAF2-99C2-4BAC-AE38-D9682EFAE6CA}" type="presParOf" srcId="{3F449B26-E0EC-4F7C-A717-36FADAAED511}" destId="{BF95DE89-9D21-48EA-B574-79CDD4778F4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C3706-C683-4741-83E3-6F4479A4A2CC}">
      <dsp:nvSpPr>
        <dsp:cNvPr id="0" name=""/>
        <dsp:cNvSpPr/>
      </dsp:nvSpPr>
      <dsp:spPr>
        <a:xfrm>
          <a:off x="0" y="0"/>
          <a:ext cx="3086099" cy="4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lvl="0" algn="l" defTabSz="800100">
            <a:lnSpc>
              <a:spcPct val="100000"/>
            </a:lnSpc>
            <a:spcBef>
              <a:spcPct val="0"/>
            </a:spcBef>
            <a:spcAft>
              <a:spcPct val="35000"/>
            </a:spcAft>
            <a:defRPr b="1"/>
          </a:pPr>
          <a:r>
            <a:rPr lang="en-US" sz="1800" kern="1200"/>
            <a:t>Search Functionality</a:t>
          </a:r>
        </a:p>
      </dsp:txBody>
      <dsp:txXfrm>
        <a:off x="0" y="0"/>
        <a:ext cx="3086099" cy="406762"/>
      </dsp:txXfrm>
    </dsp:sp>
    <dsp:sp modelId="{CB699021-6363-4D0E-8B24-5E58D2D9DAE2}">
      <dsp:nvSpPr>
        <dsp:cNvPr id="0" name=""/>
        <dsp:cNvSpPr/>
      </dsp:nvSpPr>
      <dsp:spPr>
        <a:xfrm>
          <a:off x="0" y="406762"/>
          <a:ext cx="3086099" cy="366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lvl="0" algn="l" defTabSz="622300">
            <a:lnSpc>
              <a:spcPct val="100000"/>
            </a:lnSpc>
            <a:spcBef>
              <a:spcPct val="0"/>
            </a:spcBef>
            <a:spcAft>
              <a:spcPct val="35000"/>
            </a:spcAft>
          </a:pPr>
          <a:r>
            <a:rPr lang="en-US" sz="1400" kern="1200" dirty="0"/>
            <a:t>Users can quickly find employees by typing their name in the search bar, improving data retrieval speed.</a:t>
          </a:r>
        </a:p>
      </dsp:txBody>
      <dsp:txXfrm>
        <a:off x="0" y="406762"/>
        <a:ext cx="3086099" cy="3660860"/>
      </dsp:txXfrm>
    </dsp:sp>
    <dsp:sp modelId="{8FF76AA6-B6B1-4BA3-8186-C269EDCD24A3}">
      <dsp:nvSpPr>
        <dsp:cNvPr id="0" name=""/>
        <dsp:cNvSpPr/>
      </dsp:nvSpPr>
      <dsp:spPr>
        <a:xfrm>
          <a:off x="3394709" y="0"/>
          <a:ext cx="3086099" cy="4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lvl="0" algn="l" defTabSz="800100">
            <a:lnSpc>
              <a:spcPct val="100000"/>
            </a:lnSpc>
            <a:spcBef>
              <a:spcPct val="0"/>
            </a:spcBef>
            <a:spcAft>
              <a:spcPct val="35000"/>
            </a:spcAft>
            <a:defRPr b="1"/>
          </a:pPr>
          <a:r>
            <a:rPr lang="en-US" sz="1800" kern="1200"/>
            <a:t>Filter by Department</a:t>
          </a:r>
        </a:p>
      </dsp:txBody>
      <dsp:txXfrm>
        <a:off x="3394709" y="0"/>
        <a:ext cx="3086099" cy="406762"/>
      </dsp:txXfrm>
    </dsp:sp>
    <dsp:sp modelId="{51E15D5B-A640-4B0C-9052-04C43BE41AAB}">
      <dsp:nvSpPr>
        <dsp:cNvPr id="0" name=""/>
        <dsp:cNvSpPr/>
      </dsp:nvSpPr>
      <dsp:spPr>
        <a:xfrm>
          <a:off x="3394709" y="406762"/>
          <a:ext cx="3086099" cy="366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lvl="0" algn="l" defTabSz="622300">
            <a:lnSpc>
              <a:spcPct val="100000"/>
            </a:lnSpc>
            <a:spcBef>
              <a:spcPct val="0"/>
            </a:spcBef>
            <a:spcAft>
              <a:spcPct val="35000"/>
            </a:spcAft>
          </a:pPr>
          <a:r>
            <a:rPr lang="en-US" sz="1400" kern="1200"/>
            <a:t>Filtering employees by department allows users to segment data easily for better organization and management.</a:t>
          </a:r>
        </a:p>
      </dsp:txBody>
      <dsp:txXfrm>
        <a:off x="3394709" y="406762"/>
        <a:ext cx="3086099" cy="3660860"/>
      </dsp:txXfrm>
    </dsp:sp>
    <dsp:sp modelId="{B1C256E3-FC8B-4F53-9E8F-D024B4006874}">
      <dsp:nvSpPr>
        <dsp:cNvPr id="0" name=""/>
        <dsp:cNvSpPr/>
      </dsp:nvSpPr>
      <dsp:spPr>
        <a:xfrm>
          <a:off x="6789419" y="0"/>
          <a:ext cx="3086099" cy="4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lvl="0" algn="l" defTabSz="800100">
            <a:lnSpc>
              <a:spcPct val="100000"/>
            </a:lnSpc>
            <a:spcBef>
              <a:spcPct val="0"/>
            </a:spcBef>
            <a:spcAft>
              <a:spcPct val="35000"/>
            </a:spcAft>
            <a:defRPr b="1"/>
          </a:pPr>
          <a:r>
            <a:rPr lang="en-US" sz="1800" kern="1200"/>
            <a:t>Enhanced Usability</a:t>
          </a:r>
        </a:p>
      </dsp:txBody>
      <dsp:txXfrm>
        <a:off x="6789419" y="0"/>
        <a:ext cx="3086099" cy="406762"/>
      </dsp:txXfrm>
    </dsp:sp>
    <dsp:sp modelId="{2CC66BEF-0860-4EF8-B129-6387F388D4F0}">
      <dsp:nvSpPr>
        <dsp:cNvPr id="0" name=""/>
        <dsp:cNvSpPr/>
      </dsp:nvSpPr>
      <dsp:spPr>
        <a:xfrm>
          <a:off x="6789419" y="406762"/>
          <a:ext cx="3086099" cy="366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lvl="0" algn="l" defTabSz="622300">
            <a:lnSpc>
              <a:spcPct val="100000"/>
            </a:lnSpc>
            <a:spcBef>
              <a:spcPct val="0"/>
            </a:spcBef>
            <a:spcAft>
              <a:spcPct val="35000"/>
            </a:spcAft>
          </a:pPr>
          <a:r>
            <a:rPr lang="en-US" sz="1400" kern="1200"/>
            <a:t>Search and filter features improve platform usability by enabling quick access to specific employee data subsets.</a:t>
          </a:r>
        </a:p>
      </dsp:txBody>
      <dsp:txXfrm>
        <a:off x="6789419" y="406762"/>
        <a:ext cx="3086099" cy="3660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1CD9D-D50D-44F3-B236-BA7BDDDD3948}">
      <dsp:nvSpPr>
        <dsp:cNvPr id="0" name=""/>
        <dsp:cNvSpPr/>
      </dsp:nvSpPr>
      <dsp:spPr>
        <a:xfrm>
          <a:off x="0" y="0"/>
          <a:ext cx="5389918" cy="50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lvl="0" algn="l" defTabSz="800100">
            <a:lnSpc>
              <a:spcPct val="100000"/>
            </a:lnSpc>
            <a:spcBef>
              <a:spcPct val="0"/>
            </a:spcBef>
            <a:spcAft>
              <a:spcPct val="35000"/>
            </a:spcAft>
            <a:defRPr b="1"/>
          </a:pPr>
          <a:r>
            <a:rPr lang="en-US" sz="1800" kern="1200"/>
            <a:t>Frontend Interface</a:t>
          </a:r>
        </a:p>
      </dsp:txBody>
      <dsp:txXfrm>
        <a:off x="0" y="0"/>
        <a:ext cx="5389918" cy="509518"/>
      </dsp:txXfrm>
    </dsp:sp>
    <dsp:sp modelId="{168E3159-BB74-4722-A9AD-E0CC48802E33}">
      <dsp:nvSpPr>
        <dsp:cNvPr id="0" name=""/>
        <dsp:cNvSpPr/>
      </dsp:nvSpPr>
      <dsp:spPr>
        <a:xfrm>
          <a:off x="0" y="509518"/>
          <a:ext cx="5389918" cy="45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lvl="0" algn="l" defTabSz="622300">
            <a:lnSpc>
              <a:spcPct val="100000"/>
            </a:lnSpc>
            <a:spcBef>
              <a:spcPct val="0"/>
            </a:spcBef>
            <a:spcAft>
              <a:spcPct val="35000"/>
            </a:spcAft>
          </a:pPr>
          <a:r>
            <a:rPr lang="en-US" sz="1400" kern="1200" dirty="0"/>
            <a:t>Displays the form used to enter new </a:t>
          </a:r>
          <a:r>
            <a:rPr lang="en-US" sz="1400" kern="1200" dirty="0" smtClean="0"/>
            <a:t>project </a:t>
          </a:r>
          <a:r>
            <a:rPr lang="en-US" sz="1400" kern="1200" dirty="0"/>
            <a:t>details for adding to the system.</a:t>
          </a:r>
        </a:p>
      </dsp:txBody>
      <dsp:txXfrm>
        <a:off x="0" y="509518"/>
        <a:ext cx="5389918" cy="4585668"/>
      </dsp:txXfrm>
    </dsp:sp>
    <dsp:sp modelId="{18CE5D8D-D321-4131-A318-25863342D4A3}">
      <dsp:nvSpPr>
        <dsp:cNvPr id="0" name=""/>
        <dsp:cNvSpPr/>
      </dsp:nvSpPr>
      <dsp:spPr>
        <a:xfrm>
          <a:off x="5928909" y="0"/>
          <a:ext cx="5389918" cy="50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lvl="0" algn="l" defTabSz="800100">
            <a:lnSpc>
              <a:spcPct val="100000"/>
            </a:lnSpc>
            <a:spcBef>
              <a:spcPct val="0"/>
            </a:spcBef>
            <a:spcAft>
              <a:spcPct val="35000"/>
            </a:spcAft>
            <a:defRPr b="1"/>
          </a:pPr>
          <a:r>
            <a:rPr lang="en-US" sz="1800" kern="1200"/>
            <a:t>Operation Confirmation</a:t>
          </a:r>
        </a:p>
      </dsp:txBody>
      <dsp:txXfrm>
        <a:off x="5928909" y="0"/>
        <a:ext cx="5389918" cy="509518"/>
      </dsp:txXfrm>
    </dsp:sp>
    <dsp:sp modelId="{BF95DE89-9D21-48EA-B574-79CDD4778F40}">
      <dsp:nvSpPr>
        <dsp:cNvPr id="0" name=""/>
        <dsp:cNvSpPr/>
      </dsp:nvSpPr>
      <dsp:spPr>
        <a:xfrm>
          <a:off x="5928909" y="509518"/>
          <a:ext cx="5389918" cy="458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lvl="0" algn="l" defTabSz="622300">
            <a:lnSpc>
              <a:spcPct val="100000"/>
            </a:lnSpc>
            <a:spcBef>
              <a:spcPct val="0"/>
            </a:spcBef>
            <a:spcAft>
              <a:spcPct val="35000"/>
            </a:spcAft>
          </a:pPr>
          <a:r>
            <a:rPr lang="en-US" sz="1400" kern="1200" dirty="0"/>
            <a:t>Shows the confirmation message or updated data view after adding an </a:t>
          </a:r>
          <a:r>
            <a:rPr lang="en-US" sz="1400" kern="1200" dirty="0" smtClean="0"/>
            <a:t>project and assigning to employee.</a:t>
          </a:r>
          <a:endParaRPr lang="en-US" sz="1400" kern="1200" dirty="0"/>
        </a:p>
      </dsp:txBody>
      <dsp:txXfrm>
        <a:off x="5928909" y="509518"/>
        <a:ext cx="5389918" cy="4585668"/>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71B48-5CC7-464C-B309-D3EB94F417AF}" type="datetimeFigureOut">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EC2C1-5ECB-4687-A91B-7A3AB5074D6D}" type="slidenum">
              <a:t>‹#›</a:t>
            </a:fld>
            <a:endParaRPr lang="en-US"/>
          </a:p>
        </p:txBody>
      </p:sp>
    </p:spTree>
    <p:extLst>
      <p:ext uri="{BB962C8B-B14F-4D97-AF65-F5344CB8AC3E}">
        <p14:creationId xmlns:p14="http://schemas.microsoft.com/office/powerpoint/2010/main" val="102193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Employee Management Platform is a comprehensive web-based application built using Spring Boot and PostgreSQL. It is designed to manage employee and project data efficiently through a RESTful API architecture. The platform supports full CRUD (Create, Read, Update, Delete) operations for both Employee and Project entities, enabling seamless data manipulation and retrieval. The backend is powered by Spring Boot, which provides a robust and scalable framework for building enterprise-level applications. PostgreSQL serves as the relational database, ensuring reliable and structured data storage. The application also incorporates Spring Security for authentication and authorization, enhancing the overall security posture. This system is ideal for organizations looking to streamline their employee and project management processes through a modern and secure web interface.</a:t>
            </a:r>
          </a:p>
        </p:txBody>
      </p:sp>
      <p:sp>
        <p:nvSpPr>
          <p:cNvPr id="4" name="Slide Number Placeholder 3"/>
          <p:cNvSpPr>
            <a:spLocks noGrp="1"/>
          </p:cNvSpPr>
          <p:nvPr>
            <p:ph type="sldNum" sz="quarter" idx="5"/>
          </p:nvPr>
        </p:nvSpPr>
        <p:spPr/>
        <p:txBody>
          <a:bodyPr/>
          <a:lstStyle/>
          <a:p>
            <a:fld id="{F51F97E0-FA9F-4AC5-BD76-B1F214D093AC}" type="slidenum">
              <a:t>2</a:t>
            </a:fld>
            <a:endParaRPr lang="en-US"/>
          </a:p>
        </p:txBody>
      </p:sp>
    </p:spTree>
    <p:extLst>
      <p:ext uri="{BB962C8B-B14F-4D97-AF65-F5344CB8AC3E}">
        <p14:creationId xmlns:p14="http://schemas.microsoft.com/office/powerpoint/2010/main" val="2253841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platform's REST controllers provide comprehensive endpoints for managing Employee and Project data. For Employees, the controller supports operations such as adding a new employee, retrieving all employees, updating employee details, deleting an employee, and searching by name or filtering by department. Similarly, the Project controller allows for adding new projects, updating existing ones, retrieving all projects, and deleting projects. These endpoints are mapped using standard HTTP methods like GET, POST, PUT, and DELETE. The controllers are annotated with @RestController and @RequestMapping to define URL paths and request handling. Input data is received via @RequestBody, and path variables are handled using @PathVariable. This design ensures a clean and intuitive API structure that can be easily consumed by frontend applications or other services.</a:t>
            </a:r>
          </a:p>
        </p:txBody>
      </p:sp>
      <p:sp>
        <p:nvSpPr>
          <p:cNvPr id="4" name="Slide Number Placeholder 3"/>
          <p:cNvSpPr>
            <a:spLocks noGrp="1"/>
          </p:cNvSpPr>
          <p:nvPr>
            <p:ph type="sldNum" sz="quarter" idx="5"/>
          </p:nvPr>
        </p:nvSpPr>
        <p:spPr/>
        <p:txBody>
          <a:bodyPr/>
          <a:lstStyle/>
          <a:p>
            <a:fld id="{F51F97E0-FA9F-4AC5-BD76-B1F214D093AC}" type="slidenum">
              <a:t>11</a:t>
            </a:fld>
            <a:endParaRPr lang="en-US"/>
          </a:p>
        </p:txBody>
      </p:sp>
    </p:spTree>
    <p:extLst>
      <p:ext uri="{BB962C8B-B14F-4D97-AF65-F5344CB8AC3E}">
        <p14:creationId xmlns:p14="http://schemas.microsoft.com/office/powerpoint/2010/main" val="390615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provides space for screenshots demonstrating the search and filter functionalities. It should show how users can search for employees by name or filter them by department. These features enhance the usability of the platform by allowing quick access to specific data subsets.</a:t>
            </a:r>
          </a:p>
        </p:txBody>
      </p:sp>
      <p:sp>
        <p:nvSpPr>
          <p:cNvPr id="4" name="Slide Number Placeholder 3"/>
          <p:cNvSpPr>
            <a:spLocks noGrp="1"/>
          </p:cNvSpPr>
          <p:nvPr>
            <p:ph type="sldNum" sz="quarter" idx="5"/>
          </p:nvPr>
        </p:nvSpPr>
        <p:spPr/>
        <p:txBody>
          <a:bodyPr/>
          <a:lstStyle/>
          <a:p>
            <a:fld id="{F51F97E0-FA9F-4AC5-BD76-B1F214D093AC}" type="slidenum">
              <a:t>13</a:t>
            </a:fld>
            <a:endParaRPr lang="en-US"/>
          </a:p>
        </p:txBody>
      </p:sp>
    </p:spTree>
    <p:extLst>
      <p:ext uri="{BB962C8B-B14F-4D97-AF65-F5344CB8AC3E}">
        <p14:creationId xmlns:p14="http://schemas.microsoft.com/office/powerpoint/2010/main" val="115787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is reserved for inserting a screenshot of the Add Employee operation. It should display the frontend interface where a new employee is added, along with the resulting confirmation or data view. This visual representation helps in understanding the user interaction and verifying the functionality of the add operation.</a:t>
            </a:r>
          </a:p>
        </p:txBody>
      </p:sp>
      <p:sp>
        <p:nvSpPr>
          <p:cNvPr id="4" name="Slide Number Placeholder 3"/>
          <p:cNvSpPr>
            <a:spLocks noGrp="1"/>
          </p:cNvSpPr>
          <p:nvPr>
            <p:ph type="sldNum" sz="quarter" idx="5"/>
          </p:nvPr>
        </p:nvSpPr>
        <p:spPr/>
        <p:txBody>
          <a:bodyPr/>
          <a:lstStyle/>
          <a:p>
            <a:fld id="{F51F97E0-FA9F-4AC5-BD76-B1F214D093AC}" type="slidenum">
              <a:t>14</a:t>
            </a:fld>
            <a:endParaRPr lang="en-US"/>
          </a:p>
        </p:txBody>
      </p:sp>
    </p:spTree>
    <p:extLst>
      <p:ext uri="{BB962C8B-B14F-4D97-AF65-F5344CB8AC3E}">
        <p14:creationId xmlns:p14="http://schemas.microsoft.com/office/powerpoint/2010/main" val="424743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is designated for screenshots related to adding a new project and assigning it to employees. It should illustrate the interface and workflow for project creation and employee assignment. This functionality is crucial for tracking project involvement and resource allocation.</a:t>
            </a:r>
          </a:p>
        </p:txBody>
      </p:sp>
      <p:sp>
        <p:nvSpPr>
          <p:cNvPr id="4" name="Slide Number Placeholder 3"/>
          <p:cNvSpPr>
            <a:spLocks noGrp="1"/>
          </p:cNvSpPr>
          <p:nvPr>
            <p:ph type="sldNum" sz="quarter" idx="5"/>
          </p:nvPr>
        </p:nvSpPr>
        <p:spPr/>
        <p:txBody>
          <a:bodyPr/>
          <a:lstStyle/>
          <a:p>
            <a:fld id="{F51F97E0-FA9F-4AC5-BD76-B1F214D093AC}" type="slidenum">
              <a:t>15</a:t>
            </a:fld>
            <a:endParaRPr lang="en-US"/>
          </a:p>
        </p:txBody>
      </p:sp>
    </p:spTree>
    <p:extLst>
      <p:ext uri="{BB962C8B-B14F-4D97-AF65-F5344CB8AC3E}">
        <p14:creationId xmlns:p14="http://schemas.microsoft.com/office/powerpoint/2010/main" val="3180407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Spring Security Setup</a:t>
            </a:r>
          </a:p>
        </p:txBody>
      </p:sp>
      <p:sp>
        <p:nvSpPr>
          <p:cNvPr id="4" name="Slide Number Placeholder 3"/>
          <p:cNvSpPr>
            <a:spLocks noGrp="1"/>
          </p:cNvSpPr>
          <p:nvPr>
            <p:ph type="sldNum" sz="quarter" idx="5"/>
          </p:nvPr>
        </p:nvSpPr>
        <p:spPr/>
        <p:txBody>
          <a:bodyPr/>
          <a:lstStyle/>
          <a:p>
            <a:fld id="{F51F97E0-FA9F-4AC5-BD76-B1F214D093AC}" type="slidenum">
              <a:t>16</a:t>
            </a:fld>
            <a:endParaRPr lang="en-US"/>
          </a:p>
        </p:txBody>
      </p:sp>
    </p:spTree>
    <p:extLst>
      <p:ext uri="{BB962C8B-B14F-4D97-AF65-F5344CB8AC3E}">
        <p14:creationId xmlns:p14="http://schemas.microsoft.com/office/powerpoint/2010/main" val="26602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Security is a critical aspect of the Employee Management Platform. The application uses Spring Security to manage authentication and authorization. The SecurityConfig class defines beans for SecurityFilterChain, PasswordEncoder, and AuthenticationManager. CSRF protection is disabled for development purposes, and CORS is configured to allow requests from the frontend hosted at http://localhost:5173. The PasswordEncoder bean uses BCrypt for secure password hashing. AuthenticationManager is exposed as a bean to facilitate login operations. The AuthController handles login requests by authenticating user credentials and setting the security context. These configurations ensure that only authenticated users can access protected resources and that user data is handled securely.</a:t>
            </a:r>
          </a:p>
        </p:txBody>
      </p:sp>
      <p:sp>
        <p:nvSpPr>
          <p:cNvPr id="4" name="Slide Number Placeholder 3"/>
          <p:cNvSpPr>
            <a:spLocks noGrp="1"/>
          </p:cNvSpPr>
          <p:nvPr>
            <p:ph type="sldNum" sz="quarter" idx="5"/>
          </p:nvPr>
        </p:nvSpPr>
        <p:spPr/>
        <p:txBody>
          <a:bodyPr/>
          <a:lstStyle/>
          <a:p>
            <a:fld id="{F51F97E0-FA9F-4AC5-BD76-B1F214D093AC}" type="slidenum">
              <a:t>17</a:t>
            </a:fld>
            <a:endParaRPr lang="en-US"/>
          </a:p>
        </p:txBody>
      </p:sp>
    </p:spTree>
    <p:extLst>
      <p:ext uri="{BB962C8B-B14F-4D97-AF65-F5344CB8AC3E}">
        <p14:creationId xmlns:p14="http://schemas.microsoft.com/office/powerpoint/2010/main" val="2138004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is meant for displaying JUnit test results for the service layer. It should include screenshots or summaries of test cases validating business logic, such as adding, updating, and deleting employees or projects. Unit testing ensures code reliability and helps in identifying issues early in the development cycle.</a:t>
            </a:r>
          </a:p>
        </p:txBody>
      </p:sp>
      <p:sp>
        <p:nvSpPr>
          <p:cNvPr id="4" name="Slide Number Placeholder 3"/>
          <p:cNvSpPr>
            <a:spLocks noGrp="1"/>
          </p:cNvSpPr>
          <p:nvPr>
            <p:ph type="sldNum" sz="quarter" idx="5"/>
          </p:nvPr>
        </p:nvSpPr>
        <p:spPr/>
        <p:txBody>
          <a:bodyPr/>
          <a:lstStyle/>
          <a:p>
            <a:fld id="{F51F97E0-FA9F-4AC5-BD76-B1F214D093AC}" type="slidenum">
              <a:t>18</a:t>
            </a:fld>
            <a:endParaRPr lang="en-US"/>
          </a:p>
        </p:txBody>
      </p:sp>
    </p:spTree>
    <p:extLst>
      <p:ext uri="{BB962C8B-B14F-4D97-AF65-F5344CB8AC3E}">
        <p14:creationId xmlns:p14="http://schemas.microsoft.com/office/powerpoint/2010/main" val="3484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Architecture Overview</a:t>
            </a:r>
          </a:p>
        </p:txBody>
      </p:sp>
      <p:sp>
        <p:nvSpPr>
          <p:cNvPr id="4" name="Slide Number Placeholder 3"/>
          <p:cNvSpPr>
            <a:spLocks noGrp="1"/>
          </p:cNvSpPr>
          <p:nvPr>
            <p:ph type="sldNum" sz="quarter" idx="5"/>
          </p:nvPr>
        </p:nvSpPr>
        <p:spPr/>
        <p:txBody>
          <a:bodyPr/>
          <a:lstStyle/>
          <a:p>
            <a:fld id="{F51F97E0-FA9F-4AC5-BD76-B1F214D093AC}" type="slidenum">
              <a:t>3</a:t>
            </a:fld>
            <a:endParaRPr lang="en-US"/>
          </a:p>
        </p:txBody>
      </p:sp>
    </p:spTree>
    <p:extLst>
      <p:ext uri="{BB962C8B-B14F-4D97-AF65-F5344CB8AC3E}">
        <p14:creationId xmlns:p14="http://schemas.microsoft.com/office/powerpoint/2010/main" val="50471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architecture of the Employee Management Platform is layered and modular, comprising several key components. At the core is the Spring Boot backend, which handles business logic, data processing, and API endpoints. The REST Controllers expose endpoints for interacting with Employee and Project entities, supporting operations such as creation, retrieval, updating, and deletion. Data persistence is managed through JPA (Java Persistence API) with PostgreSQL as the underlying database. Entity classes are annotated to define relationships and mappings to database tables. Security is enforced using Spring Security, which includes configurations for CORS (Cross-Origin Resource Sharing), CSRF (Cross-Site Request Forgery) protection, and authentication management. The application also includes service layers that encapsulate business logic and interact with repositories. This architecture ensures scalability, maintainability, and security, making it suitable for enterprise deployment.</a:t>
            </a:r>
          </a:p>
        </p:txBody>
      </p:sp>
      <p:sp>
        <p:nvSpPr>
          <p:cNvPr id="4" name="Slide Number Placeholder 3"/>
          <p:cNvSpPr>
            <a:spLocks noGrp="1"/>
          </p:cNvSpPr>
          <p:nvPr>
            <p:ph type="sldNum" sz="quarter" idx="5"/>
          </p:nvPr>
        </p:nvSpPr>
        <p:spPr/>
        <p:txBody>
          <a:bodyPr/>
          <a:lstStyle/>
          <a:p>
            <a:fld id="{F51F97E0-FA9F-4AC5-BD76-B1F214D093AC}" type="slidenum">
              <a:t>4</a:t>
            </a:fld>
            <a:endParaRPr lang="en-US"/>
          </a:p>
        </p:txBody>
      </p:sp>
    </p:spTree>
    <p:extLst>
      <p:ext uri="{BB962C8B-B14F-4D97-AF65-F5344CB8AC3E}">
        <p14:creationId xmlns:p14="http://schemas.microsoft.com/office/powerpoint/2010/main" val="4256131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 and Project Entities</a:t>
            </a:r>
          </a:p>
        </p:txBody>
      </p:sp>
      <p:sp>
        <p:nvSpPr>
          <p:cNvPr id="4" name="Slide Number Placeholder 3"/>
          <p:cNvSpPr>
            <a:spLocks noGrp="1"/>
          </p:cNvSpPr>
          <p:nvPr>
            <p:ph type="sldNum" sz="quarter" idx="5"/>
          </p:nvPr>
        </p:nvSpPr>
        <p:spPr/>
        <p:txBody>
          <a:bodyPr/>
          <a:lstStyle/>
          <a:p>
            <a:fld id="{F51F97E0-FA9F-4AC5-BD76-B1F214D093AC}" type="slidenum">
              <a:t>5</a:t>
            </a:fld>
            <a:endParaRPr lang="en-US"/>
          </a:p>
        </p:txBody>
      </p:sp>
    </p:spTree>
    <p:extLst>
      <p:ext uri="{BB962C8B-B14F-4D97-AF65-F5344CB8AC3E}">
        <p14:creationId xmlns:p14="http://schemas.microsoft.com/office/powerpoint/2010/main" val="1448611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platform defines two primary entities: Employee and Project. The Employee entity includes attributes such as ID, name, department, and other relevant details. The Project entity comprises fields like project ID, name, description, and associated employees. These entities are mapped to PostgreSQL tables using JPA annotations. Relationships between entities are established using One-to-Many or Many-to-Many mappings, depending on the business requirements. For example, an employee can be assigned to multiple projects, and a project can have multiple employees. These relationships are crucial for maintaining data integrity and enabling complex queries. The entity classes are designed to be extensible and follow best practices in object-oriented programming, ensuring that future enhancements can be easily integrated.</a:t>
            </a:r>
          </a:p>
        </p:txBody>
      </p:sp>
      <p:sp>
        <p:nvSpPr>
          <p:cNvPr id="4" name="Slide Number Placeholder 3"/>
          <p:cNvSpPr>
            <a:spLocks noGrp="1"/>
          </p:cNvSpPr>
          <p:nvPr>
            <p:ph type="sldNum" sz="quarter" idx="5"/>
          </p:nvPr>
        </p:nvSpPr>
        <p:spPr/>
        <p:txBody>
          <a:bodyPr/>
          <a:lstStyle/>
          <a:p>
            <a:fld id="{F51F97E0-FA9F-4AC5-BD76-B1F214D093AC}" type="slidenum">
              <a:t>6</a:t>
            </a:fld>
            <a:endParaRPr lang="en-US"/>
          </a:p>
        </p:txBody>
      </p:sp>
    </p:spTree>
    <p:extLst>
      <p:ext uri="{BB962C8B-B14F-4D97-AF65-F5344CB8AC3E}">
        <p14:creationId xmlns:p14="http://schemas.microsoft.com/office/powerpoint/2010/main" val="370242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PostgreSQL Integration</a:t>
            </a:r>
          </a:p>
        </p:txBody>
      </p:sp>
      <p:sp>
        <p:nvSpPr>
          <p:cNvPr id="4" name="Slide Number Placeholder 3"/>
          <p:cNvSpPr>
            <a:spLocks noGrp="1"/>
          </p:cNvSpPr>
          <p:nvPr>
            <p:ph type="sldNum" sz="quarter" idx="5"/>
          </p:nvPr>
        </p:nvSpPr>
        <p:spPr/>
        <p:txBody>
          <a:bodyPr/>
          <a:lstStyle/>
          <a:p>
            <a:fld id="{F51F97E0-FA9F-4AC5-BD76-B1F214D093AC}" type="slidenum">
              <a:t>7</a:t>
            </a:fld>
            <a:endParaRPr lang="en-US"/>
          </a:p>
        </p:txBody>
      </p:sp>
    </p:spTree>
    <p:extLst>
      <p:ext uri="{BB962C8B-B14F-4D97-AF65-F5344CB8AC3E}">
        <p14:creationId xmlns:p14="http://schemas.microsoft.com/office/powerpoint/2010/main" val="211685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Employee Management Platform uses PostgreSQL as its relational database system. Each entity is mapped to a corresponding table in the database using JPA annotations. The Employee table includes columns for ID, name, department, and other attributes, while the Project table contains fields for project ID, name, and description. Relationships between tables are defined using foreign keys and join tables, depending on the nature of the association. The database schema is designed to support efficient querying and data integrity. Spring Data JPA repositories are used to abstract database operations, allowing developers to perform CRUD operations without writing explicit SQL queries. This integration ensures that the application can handle large volumes of data reliably and supports advanced features like pagination and sorting.</a:t>
            </a:r>
          </a:p>
        </p:txBody>
      </p:sp>
      <p:sp>
        <p:nvSpPr>
          <p:cNvPr id="4" name="Slide Number Placeholder 3"/>
          <p:cNvSpPr>
            <a:spLocks noGrp="1"/>
          </p:cNvSpPr>
          <p:nvPr>
            <p:ph type="sldNum" sz="quarter" idx="5"/>
          </p:nvPr>
        </p:nvSpPr>
        <p:spPr/>
        <p:txBody>
          <a:bodyPr/>
          <a:lstStyle/>
          <a:p>
            <a:fld id="{F51F97E0-FA9F-4AC5-BD76-B1F214D093AC}" type="slidenum">
              <a:t>8</a:t>
            </a:fld>
            <a:endParaRPr lang="en-US"/>
          </a:p>
        </p:txBody>
      </p:sp>
    </p:spTree>
    <p:extLst>
      <p:ext uri="{BB962C8B-B14F-4D97-AF65-F5344CB8AC3E}">
        <p14:creationId xmlns:p14="http://schemas.microsoft.com/office/powerpoint/2010/main" val="300480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slide is intended for showcasing the Employee table view. The screenshot should include a list of employees displayed in a tabular format, with columns for ID, name, department, and other relevant details. This view is essential for monitoring and managing employee data effectively.</a:t>
            </a:r>
          </a:p>
        </p:txBody>
      </p:sp>
      <p:sp>
        <p:nvSpPr>
          <p:cNvPr id="4" name="Slide Number Placeholder 3"/>
          <p:cNvSpPr>
            <a:spLocks noGrp="1"/>
          </p:cNvSpPr>
          <p:nvPr>
            <p:ph type="sldNum" sz="quarter" idx="5"/>
          </p:nvPr>
        </p:nvSpPr>
        <p:spPr/>
        <p:txBody>
          <a:bodyPr/>
          <a:lstStyle/>
          <a:p>
            <a:fld id="{F51F97E0-FA9F-4AC5-BD76-B1F214D093AC}" type="slidenum">
              <a:t>9</a:t>
            </a:fld>
            <a:endParaRPr lang="en-US"/>
          </a:p>
        </p:txBody>
      </p:sp>
    </p:spTree>
    <p:extLst>
      <p:ext uri="{BB962C8B-B14F-4D97-AF65-F5344CB8AC3E}">
        <p14:creationId xmlns:p14="http://schemas.microsoft.com/office/powerpoint/2010/main" val="363787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CRUD and Search Functionality</a:t>
            </a:r>
          </a:p>
        </p:txBody>
      </p:sp>
      <p:sp>
        <p:nvSpPr>
          <p:cNvPr id="4" name="Slide Number Placeholder 3"/>
          <p:cNvSpPr>
            <a:spLocks noGrp="1"/>
          </p:cNvSpPr>
          <p:nvPr>
            <p:ph type="sldNum" sz="quarter" idx="5"/>
          </p:nvPr>
        </p:nvSpPr>
        <p:spPr/>
        <p:txBody>
          <a:bodyPr/>
          <a:lstStyle/>
          <a:p>
            <a:fld id="{F51F97E0-FA9F-4AC5-BD76-B1F214D093AC}" type="slidenum">
              <a:t>10</a:t>
            </a:fld>
            <a:endParaRPr lang="en-US"/>
          </a:p>
        </p:txBody>
      </p:sp>
    </p:spTree>
    <p:extLst>
      <p:ext uri="{BB962C8B-B14F-4D97-AF65-F5344CB8AC3E}">
        <p14:creationId xmlns:p14="http://schemas.microsoft.com/office/powerpoint/2010/main" val="653317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853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p:txBody>
          <a:bodyPr/>
          <a:lstStyle>
            <a:lvl1pPr>
              <a:defRPr>
                <a:effectLst>
                  <a:outerShdw blurRad="38100" dist="38100" dir="2700000" algn="tl">
                    <a:srgbClr val="000000">
                      <a:alpha val="43137"/>
                    </a:srgbClr>
                  </a:outerShdw>
                </a:effectLst>
              </a:defRPr>
            </a:lvl1pPr>
          </a:lstStyle>
          <a:p>
            <a:r>
              <a:rPr lang="en-US" dirty="0"/>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00012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37352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56769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505368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277937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00164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65885062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80640708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6529214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722334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281543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9258418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5497208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605500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536224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19178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19492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07832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4279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5642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9495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10851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49818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0187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2707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782830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11653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70722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16122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21780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1023638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79309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575075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19457208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7826935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24254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19142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5130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17121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61363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570292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7089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428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458327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7679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62375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32055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Friday, September 5,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36260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31453432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Friday, September 5,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5350020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Friday, September 5,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5214989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Friday, September 5,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8266084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p:spPr>
        <p:txBody>
          <a:bodyPr/>
          <a:lstStyle/>
          <a:p>
            <a:r>
              <a:rPr lang="en-US" dirty="0"/>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37929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401880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762750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6952581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2148926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4036779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3916863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23226235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605419"/>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222047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4022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17108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710660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3595387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Friday, September 5,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4414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35101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Friday, September 5,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6736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Friday, September 5,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68362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478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4209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90560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Friday, September 5,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6413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217125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Friday, September 5, 2025</a:t>
            </a:fld>
            <a:endParaRPr lang="en-US" dirty="0"/>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p:txBody>
          <a:bodyPr/>
          <a:lstStyle/>
          <a:p>
            <a:r>
              <a:rPr lang="en-US" dirty="0"/>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012926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834800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Friday, September 5,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393703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709610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Friday, September 5, 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0528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Friday, September 5, 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205627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Friday, September 5, 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849732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35510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Friday, September 5, 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13903636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2067838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784944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9/5/2025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0993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Friday, September 5,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01584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9/5/2025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359766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445910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fld id="{D13647E4-A40C-47B0-8F60-493CEFCF7B87}" type="datetime2">
              <a:rPr lang="en-US" smtClean="0"/>
              <a:pPr/>
              <a:t>Friday, September 5, 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5400000">
            <a:off x="-1581912" y="1682496"/>
            <a:ext cx="3557016" cy="36576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65981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9.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Employee Management Platform</a:t>
            </a:r>
          </a:p>
        </p:txBody>
      </p:sp>
      <p:sp>
        <p:nvSpPr>
          <p:cNvPr id="3" name="Subtitle 2"/>
          <p:cNvSpPr>
            <a:spLocks noGrp="1"/>
          </p:cNvSpPr>
          <p:nvPr>
            <p:ph type="subTitle" idx="1"/>
          </p:nvPr>
        </p:nvSpPr>
        <p:spPr/>
        <p:txBody>
          <a:bodyPr/>
          <a:lstStyle/>
          <a:p>
            <a:r>
              <a:rPr lang="en-US" dirty="0"/>
              <a:t>Streamlining workforce administration and HR processes</a:t>
            </a:r>
          </a:p>
        </p:txBody>
      </p:sp>
      <p:sp>
        <p:nvSpPr>
          <p:cNvPr id="6" name="Slide Number Placeholder 5"/>
          <p:cNvSpPr>
            <a:spLocks noGrp="1"/>
          </p:cNvSpPr>
          <p:nvPr>
            <p:ph type="sldNum" sz="quarter" idx="12"/>
          </p:nvPr>
        </p:nvSpPr>
        <p:spPr/>
        <p:txBody>
          <a:bodyPr/>
          <a:lstStyle/>
          <a:p>
            <a:fld id="{CC057153-B650-4DEB-B370-79DDCFDCE934}" type="slidenum">
              <a:rPr lang="en-US" smtClean="0"/>
              <a:pPr/>
              <a:t>1</a:t>
            </a:fld>
            <a:endParaRPr lang="en-US" dirty="0"/>
          </a:p>
        </p:txBody>
      </p:sp>
    </p:spTree>
    <p:extLst>
      <p:ext uri="{BB962C8B-B14F-4D97-AF65-F5344CB8AC3E}">
        <p14:creationId xmlns:p14="http://schemas.microsoft.com/office/powerpoint/2010/main" val="1245382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407F-1F89-629B-93AA-7C0AD75D7A0C}"/>
              </a:ext>
            </a:extLst>
          </p:cNvPr>
          <p:cNvSpPr>
            <a:spLocks noGrp="1"/>
          </p:cNvSpPr>
          <p:nvPr>
            <p:ph type="title"/>
          </p:nvPr>
        </p:nvSpPr>
        <p:spPr>
          <a:xfrm>
            <a:off x="5001768" y="1553348"/>
            <a:ext cx="6574536" cy="2724912"/>
          </a:xfrm>
        </p:spPr>
        <p:txBody>
          <a:bodyPr anchor="b">
            <a:normAutofit/>
          </a:bodyPr>
          <a:lstStyle/>
          <a:p>
            <a:r>
              <a:rPr lang="en-US" dirty="0"/>
              <a:t>Controller Operations</a:t>
            </a:r>
          </a:p>
        </p:txBody>
      </p:sp>
      <p:sp>
        <p:nvSpPr>
          <p:cNvPr id="6" name="Slide Number Placeholder 5">
            <a:extLst>
              <a:ext uri="{FF2B5EF4-FFF2-40B4-BE49-F238E27FC236}">
                <a16:creationId xmlns:a16="http://schemas.microsoft.com/office/drawing/2014/main" id="{BDD32034-3B09-2935-7F2D-5EAC072989EE}"/>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10</a:t>
            </a:fld>
            <a:endParaRPr lang="en-US"/>
          </a:p>
        </p:txBody>
      </p:sp>
    </p:spTree>
    <p:extLst>
      <p:ext uri="{BB962C8B-B14F-4D97-AF65-F5344CB8AC3E}">
        <p14:creationId xmlns:p14="http://schemas.microsoft.com/office/powerpoint/2010/main" val="177965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7B85-EB72-8508-9386-CDC7761A5DE0}"/>
              </a:ext>
            </a:extLst>
          </p:cNvPr>
          <p:cNvSpPr>
            <a:spLocks noGrp="1"/>
          </p:cNvSpPr>
          <p:nvPr>
            <p:ph type="title"/>
          </p:nvPr>
        </p:nvSpPr>
        <p:spPr>
          <a:xfrm>
            <a:off x="6928701" y="583413"/>
            <a:ext cx="4685530" cy="1527048"/>
          </a:xfrm>
        </p:spPr>
        <p:txBody>
          <a:bodyPr vert="horz" lIns="91440" tIns="45720" rIns="91440" bIns="45720" rtlCol="0" anchor="b">
            <a:normAutofit/>
          </a:bodyPr>
          <a:lstStyle/>
          <a:p>
            <a:r>
              <a:rPr lang="en-US" b="1" kern="1200" dirty="0">
                <a:latin typeface="+mj-lt"/>
                <a:ea typeface="+mj-ea"/>
                <a:cs typeface="+mj-cs"/>
              </a:rPr>
              <a:t>CRUD and Search Functionality</a:t>
            </a:r>
          </a:p>
        </p:txBody>
      </p:sp>
      <p:sp>
        <p:nvSpPr>
          <p:cNvPr id="8" name="TextBox 7">
            <a:extLst>
              <a:ext uri="{FF2B5EF4-FFF2-40B4-BE49-F238E27FC236}">
                <a16:creationId xmlns:a16="http://schemas.microsoft.com/office/drawing/2014/main" id="{F92DA987-BCAF-4170-BE24-FB4BAF7E3902}"/>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6928701" y="2212975"/>
            <a:ext cx="4685657" cy="4095750"/>
          </a:xfrm>
          <a:prstGeom prst="rect">
            <a:avLst/>
          </a:prstGeom>
        </p:spPr>
        <p:txBody>
          <a:bodyPr>
            <a:normAutofit/>
          </a:bodyPr>
          <a:lstStyle/>
          <a:p>
            <a:pPr marL="0" indent="0">
              <a:spcBef>
                <a:spcPts val="2500"/>
              </a:spcBef>
              <a:spcAft>
                <a:spcPts val="600"/>
              </a:spcAft>
              <a:buNone/>
            </a:pPr>
            <a:r>
              <a:rPr lang="en-US" sz="1400" b="1" dirty="0"/>
              <a:t>Employee Data Management</a:t>
            </a:r>
          </a:p>
          <a:p>
            <a:pPr marL="0" lvl="1" indent="0">
              <a:spcBef>
                <a:spcPts val="1000"/>
              </a:spcBef>
              <a:spcAft>
                <a:spcPts val="600"/>
              </a:spcAft>
              <a:buNone/>
            </a:pPr>
            <a:r>
              <a:rPr lang="en-US" sz="1400" dirty="0"/>
              <a:t>Supports adding, retrieving, updating, deleting employees and searching by name or filtering by department.</a:t>
            </a:r>
          </a:p>
          <a:p>
            <a:pPr marL="0" indent="0">
              <a:spcBef>
                <a:spcPts val="2500"/>
              </a:spcBef>
              <a:spcAft>
                <a:spcPts val="600"/>
              </a:spcAft>
              <a:buNone/>
            </a:pPr>
            <a:r>
              <a:rPr lang="en-US" sz="1400" b="1" dirty="0"/>
              <a:t>Project Data Management</a:t>
            </a:r>
          </a:p>
          <a:p>
            <a:pPr marL="0" lvl="1" indent="0">
              <a:spcBef>
                <a:spcPts val="1000"/>
              </a:spcBef>
              <a:spcAft>
                <a:spcPts val="600"/>
              </a:spcAft>
              <a:buNone/>
            </a:pPr>
            <a:r>
              <a:rPr lang="en-US" sz="1400" dirty="0"/>
              <a:t>Allows adding, updating, retrieving, and deleting project information using RESTful endpoints.</a:t>
            </a:r>
          </a:p>
          <a:p>
            <a:pPr marL="0" indent="0">
              <a:spcBef>
                <a:spcPts val="2500"/>
              </a:spcBef>
              <a:spcAft>
                <a:spcPts val="600"/>
              </a:spcAft>
              <a:buNone/>
            </a:pPr>
            <a:r>
              <a:rPr lang="en-US" sz="1400" b="1" dirty="0"/>
              <a:t>REST API Design</a:t>
            </a:r>
          </a:p>
          <a:p>
            <a:pPr marL="0" lvl="1" indent="0">
              <a:spcBef>
                <a:spcPts val="1000"/>
              </a:spcBef>
              <a:spcAft>
                <a:spcPts val="600"/>
              </a:spcAft>
              <a:buNone/>
            </a:pPr>
            <a:r>
              <a:rPr lang="en-US" sz="1400" dirty="0"/>
              <a:t>Endpoints use standard HTTP methods and annotations for clean, intuitive URL and request handling.</a:t>
            </a:r>
          </a:p>
        </p:txBody>
      </p:sp>
      <p:sp>
        <p:nvSpPr>
          <p:cNvPr id="6" name="Slide Number Placeholder 5">
            <a:extLst>
              <a:ext uri="{FF2B5EF4-FFF2-40B4-BE49-F238E27FC236}">
                <a16:creationId xmlns:a16="http://schemas.microsoft.com/office/drawing/2014/main" id="{26353336-AE86-6F7F-60D3-C21048FED3C3}"/>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pic>
        <p:nvPicPr>
          <p:cNvPr id="9" name="Picture Placehold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15" b="3115"/>
          <a:stretch>
            <a:fillRect/>
          </a:stretch>
        </p:blipFill>
        <p:spPr>
          <a:xfrm>
            <a:off x="593889" y="1206631"/>
            <a:ext cx="5986020" cy="4703974"/>
          </a:xfrm>
        </p:spPr>
      </p:pic>
    </p:spTree>
    <p:extLst>
      <p:ext uri="{BB962C8B-B14F-4D97-AF65-F5344CB8AC3E}">
        <p14:creationId xmlns:p14="http://schemas.microsoft.com/office/powerpoint/2010/main" val="1337577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04" y="4974336"/>
            <a:ext cx="11909196" cy="1463040"/>
          </a:xfrm>
        </p:spPr>
        <p:txBody>
          <a:bodyPr>
            <a:normAutofit/>
          </a:bodyPr>
          <a:lstStyle/>
          <a:p>
            <a:r>
              <a:rPr lang="en-US" dirty="0" smtClean="0"/>
              <a:t>Employee List where you can Update or Delete the Employee Details</a:t>
            </a:r>
            <a:endParaRPr lang="en-US" dirty="0"/>
          </a:p>
        </p:txBody>
      </p:sp>
      <p:sp>
        <p:nvSpPr>
          <p:cNvPr id="7" name="Slide Number Placeholder 6"/>
          <p:cNvSpPr>
            <a:spLocks noGrp="1"/>
          </p:cNvSpPr>
          <p:nvPr>
            <p:ph type="sldNum" sz="quarter" idx="18"/>
          </p:nvPr>
        </p:nvSpPr>
        <p:spPr/>
        <p:txBody>
          <a:bodyPr/>
          <a:lstStyle/>
          <a:p>
            <a:fld id="{CC057153-B650-4DEB-B370-79DDCFDCE934}" type="slidenum">
              <a:rPr lang="en-US" smtClean="0"/>
              <a:pPr/>
              <a:t>12</a:t>
            </a:fld>
            <a:endParaRPr lang="en-US" dirty="0"/>
          </a:p>
        </p:txBody>
      </p:sp>
      <p:pic>
        <p:nvPicPr>
          <p:cNvPr id="19" name="Picture 18"/>
          <p:cNvPicPr>
            <a:picLocks noChangeAspect="1"/>
          </p:cNvPicPr>
          <p:nvPr/>
        </p:nvPicPr>
        <p:blipFill rotWithShape="1">
          <a:blip r:embed="rId2"/>
          <a:srcRect l="2784" t="20981" r="14113"/>
          <a:stretch/>
        </p:blipFill>
        <p:spPr>
          <a:xfrm>
            <a:off x="518474" y="499620"/>
            <a:ext cx="10737130" cy="3612940"/>
          </a:xfrm>
          <a:prstGeom prst="rect">
            <a:avLst/>
          </a:prstGeom>
        </p:spPr>
      </p:pic>
    </p:spTree>
    <p:extLst>
      <p:ext uri="{BB962C8B-B14F-4D97-AF65-F5344CB8AC3E}">
        <p14:creationId xmlns:p14="http://schemas.microsoft.com/office/powerpoint/2010/main" val="3696354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A262-7127-D72C-5409-7F580081AB97}"/>
              </a:ext>
            </a:extLst>
          </p:cNvPr>
          <p:cNvSpPr>
            <a:spLocks noGrp="1"/>
          </p:cNvSpPr>
          <p:nvPr>
            <p:ph type="title"/>
          </p:nvPr>
        </p:nvSpPr>
        <p:spPr>
          <a:xfrm>
            <a:off x="1033272" y="347472"/>
            <a:ext cx="9875520" cy="1033272"/>
          </a:xfrm>
        </p:spPr>
        <p:txBody>
          <a:bodyPr anchor="ctr">
            <a:normAutofit/>
          </a:bodyPr>
          <a:lstStyle/>
          <a:p>
            <a:r>
              <a:rPr lang="en-US" dirty="0"/>
              <a:t>Search and Filter Operations Screenshot</a:t>
            </a:r>
          </a:p>
        </p:txBody>
      </p:sp>
      <p:graphicFrame>
        <p:nvGraphicFramePr>
          <p:cNvPr id="10" name="Content Placeholder 2">
            <a:extLst>
              <a:ext uri="{FF2B5EF4-FFF2-40B4-BE49-F238E27FC236}">
                <a16:creationId xmlns:a16="http://schemas.microsoft.com/office/drawing/2014/main" id="{E07C0EBE-C6F0-2F31-ED42-59047101A150}"/>
              </a:ext>
            </a:extLst>
          </p:cNvPr>
          <p:cNvGraphicFramePr>
            <a:graphicFrameLocks noGrp="1"/>
          </p:cNvGraphicFramePr>
          <p:nvPr>
            <p:ph idx="1"/>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GraphicFramePr>
        <p:xfrm>
          <a:off x="1033272" y="2203703"/>
          <a:ext cx="9875520" cy="4067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D37632AF-B9E4-F9E1-7711-523FE0938B5C}"/>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13</a:t>
            </a:fld>
            <a:endParaRPr lang="en-US" dirty="0"/>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272" y="3985233"/>
            <a:ext cx="9798126" cy="2217604"/>
          </a:xfrm>
          <a:prstGeom prst="rect">
            <a:avLst/>
          </a:prstGeom>
        </p:spPr>
      </p:pic>
    </p:spTree>
    <p:extLst>
      <p:ext uri="{BB962C8B-B14F-4D97-AF65-F5344CB8AC3E}">
        <p14:creationId xmlns:p14="http://schemas.microsoft.com/office/powerpoint/2010/main" val="1991356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F9AD-D05F-34C1-4752-3419D42B5AEB}"/>
              </a:ext>
            </a:extLst>
          </p:cNvPr>
          <p:cNvSpPr>
            <a:spLocks noGrp="1"/>
          </p:cNvSpPr>
          <p:nvPr>
            <p:ph type="title"/>
          </p:nvPr>
        </p:nvSpPr>
        <p:spPr>
          <a:xfrm>
            <a:off x="1033272" y="347472"/>
            <a:ext cx="9875520" cy="1033272"/>
          </a:xfrm>
        </p:spPr>
        <p:txBody>
          <a:bodyPr anchor="ctr">
            <a:normAutofit/>
          </a:bodyPr>
          <a:lstStyle/>
          <a:p>
            <a:r>
              <a:rPr lang="en-US" dirty="0" smtClean="0"/>
              <a:t>Add Project</a:t>
            </a:r>
            <a:endParaRPr lang="en-US" dirty="0"/>
          </a:p>
        </p:txBody>
      </p:sp>
      <p:graphicFrame>
        <p:nvGraphicFramePr>
          <p:cNvPr id="10" name="Content Placeholder 2">
            <a:extLst>
              <a:ext uri="{FF2B5EF4-FFF2-40B4-BE49-F238E27FC236}">
                <a16:creationId xmlns:a16="http://schemas.microsoft.com/office/drawing/2014/main" id="{C5B98A24-546C-B030-CCFA-49A4136A3137}"/>
              </a:ext>
            </a:extLst>
          </p:cNvPr>
          <p:cNvGraphicFramePr>
            <a:graphicFrameLocks noGrp="1"/>
          </p:cNvGraphicFramePr>
          <p:nvPr>
            <p:ph idx="1"/>
            <p:extLst>
              <p:ext uri="{D42A27DB-BD31-4B8C-83A1-F6EECF244321}">
                <p14:modId xmlns:p14="http://schemas.microsoft.com/office/powerpoint/2010/main" val="3007642059"/>
              </p:ex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GraphicFramePr>
        <p:xfrm>
          <a:off x="367645" y="1762812"/>
          <a:ext cx="11321592" cy="5095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6DAA79AE-4D6A-6B24-F9F4-63D46F255389}"/>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7345" t="13933" r="6436" b="1918"/>
          <a:stretch/>
        </p:blipFill>
        <p:spPr>
          <a:xfrm>
            <a:off x="367644" y="3056358"/>
            <a:ext cx="5184743" cy="3516198"/>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l="3557" t="10268" r="3801" b="7541"/>
          <a:stretch/>
        </p:blipFill>
        <p:spPr>
          <a:xfrm>
            <a:off x="6061434" y="2828041"/>
            <a:ext cx="5401559" cy="3744515"/>
          </a:xfrm>
          <a:prstGeom prst="rect">
            <a:avLst/>
          </a:prstGeom>
        </p:spPr>
      </p:pic>
    </p:spTree>
    <p:extLst>
      <p:ext uri="{BB962C8B-B14F-4D97-AF65-F5344CB8AC3E}">
        <p14:creationId xmlns:p14="http://schemas.microsoft.com/office/powerpoint/2010/main" val="23741504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7314-4DEF-C62C-18DF-F4AE4D7C01A7}"/>
              </a:ext>
            </a:extLst>
          </p:cNvPr>
          <p:cNvSpPr>
            <a:spLocks noGrp="1"/>
          </p:cNvSpPr>
          <p:nvPr>
            <p:ph type="title"/>
          </p:nvPr>
        </p:nvSpPr>
        <p:spPr>
          <a:xfrm>
            <a:off x="7986420" y="0"/>
            <a:ext cx="3401568" cy="1527048"/>
          </a:xfrm>
        </p:spPr>
        <p:txBody>
          <a:bodyPr vert="horz" lIns="91440" tIns="45720" rIns="91440" bIns="45720" rtlCol="0" anchor="b">
            <a:normAutofit/>
          </a:bodyPr>
          <a:lstStyle/>
          <a:p>
            <a:r>
              <a:rPr lang="en-US" b="1" kern="1200" dirty="0">
                <a:latin typeface="+mj-lt"/>
                <a:ea typeface="+mj-ea"/>
                <a:cs typeface="+mj-cs"/>
              </a:rPr>
              <a:t>Add and Assign </a:t>
            </a:r>
            <a:r>
              <a:rPr lang="en-US" b="1" kern="1200" dirty="0" smtClean="0">
                <a:latin typeface="+mj-lt"/>
                <a:ea typeface="+mj-ea"/>
                <a:cs typeface="+mj-cs"/>
              </a:rPr>
              <a:t>Project</a:t>
            </a:r>
            <a:endParaRPr lang="en-US" b="1" kern="1200" dirty="0">
              <a:latin typeface="+mj-lt"/>
              <a:ea typeface="+mj-ea"/>
              <a:cs typeface="+mj-cs"/>
            </a:endParaRPr>
          </a:p>
        </p:txBody>
      </p:sp>
      <p:sp>
        <p:nvSpPr>
          <p:cNvPr id="8" name="TextBox 7">
            <a:extLst>
              <a:ext uri="{FF2B5EF4-FFF2-40B4-BE49-F238E27FC236}">
                <a16:creationId xmlns:a16="http://schemas.microsoft.com/office/drawing/2014/main" id="{D0FC8D6F-82F2-40B3-BDCC-1351F7E6963C}"/>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7986420" y="1779342"/>
            <a:ext cx="3401568" cy="4095750"/>
          </a:xfrm>
          <a:prstGeom prst="rect">
            <a:avLst/>
          </a:prstGeom>
        </p:spPr>
        <p:txBody>
          <a:bodyPr>
            <a:normAutofit/>
          </a:bodyPr>
          <a:lstStyle/>
          <a:p>
            <a:pPr marL="0" indent="0">
              <a:spcBef>
                <a:spcPts val="2500"/>
              </a:spcBef>
              <a:spcAft>
                <a:spcPts val="600"/>
              </a:spcAft>
              <a:buNone/>
            </a:pPr>
            <a:r>
              <a:rPr lang="en-US" sz="1400" b="1" dirty="0"/>
              <a:t>Project Creation Interface</a:t>
            </a:r>
          </a:p>
          <a:p>
            <a:pPr marL="0" lvl="1" indent="0">
              <a:spcBef>
                <a:spcPts val="1000"/>
              </a:spcBef>
              <a:spcAft>
                <a:spcPts val="600"/>
              </a:spcAft>
              <a:buNone/>
            </a:pPr>
            <a:r>
              <a:rPr lang="en-US" sz="1400" dirty="0"/>
              <a:t>The interface allows users to add new projects easily with input fields for project details.</a:t>
            </a:r>
          </a:p>
          <a:p>
            <a:pPr marL="0" indent="0">
              <a:spcBef>
                <a:spcPts val="2500"/>
              </a:spcBef>
              <a:spcAft>
                <a:spcPts val="600"/>
              </a:spcAft>
              <a:buNone/>
            </a:pPr>
            <a:r>
              <a:rPr lang="en-US" sz="1400" b="1" dirty="0"/>
              <a:t>Employee Assignment Workflow</a:t>
            </a:r>
          </a:p>
          <a:p>
            <a:pPr marL="0" lvl="1" indent="0">
              <a:spcBef>
                <a:spcPts val="1000"/>
              </a:spcBef>
              <a:spcAft>
                <a:spcPts val="600"/>
              </a:spcAft>
              <a:buNone/>
            </a:pPr>
            <a:r>
              <a:rPr lang="en-US" sz="1400" dirty="0"/>
              <a:t>The workflow enables assigning employees to projects for clear resource tracking and allocation.</a:t>
            </a:r>
          </a:p>
          <a:p>
            <a:pPr marL="0" indent="0">
              <a:spcBef>
                <a:spcPts val="2500"/>
              </a:spcBef>
              <a:spcAft>
                <a:spcPts val="600"/>
              </a:spcAft>
              <a:buNone/>
            </a:pPr>
            <a:r>
              <a:rPr lang="en-US" sz="1400" b="1" dirty="0"/>
              <a:t>Resource Management Importance</a:t>
            </a:r>
          </a:p>
          <a:p>
            <a:pPr marL="0" lvl="1" indent="0">
              <a:spcBef>
                <a:spcPts val="1000"/>
              </a:spcBef>
              <a:spcAft>
                <a:spcPts val="600"/>
              </a:spcAft>
              <a:buNone/>
            </a:pPr>
            <a:r>
              <a:rPr lang="en-US" sz="1400" dirty="0"/>
              <a:t>Tracking project involvement and allocation improves team productivity and project outcomes.</a:t>
            </a:r>
          </a:p>
        </p:txBody>
      </p:sp>
      <p:sp>
        <p:nvSpPr>
          <p:cNvPr id="6" name="Slide Number Placeholder 5">
            <a:extLst>
              <a:ext uri="{FF2B5EF4-FFF2-40B4-BE49-F238E27FC236}">
                <a16:creationId xmlns:a16="http://schemas.microsoft.com/office/drawing/2014/main" id="{3F25AED3-322E-EEDA-7367-FBDA9169B4E5}"/>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pic>
        <p:nvPicPr>
          <p:cNvPr id="11" name="Picture Placeholder 10"/>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603" b="8642"/>
          <a:stretch/>
        </p:blipFill>
        <p:spPr>
          <a:xfrm>
            <a:off x="838986" y="583413"/>
            <a:ext cx="6994689" cy="5534583"/>
          </a:xfrm>
        </p:spPr>
      </p:pic>
    </p:spTree>
    <p:extLst>
      <p:ext uri="{BB962C8B-B14F-4D97-AF65-F5344CB8AC3E}">
        <p14:creationId xmlns:p14="http://schemas.microsoft.com/office/powerpoint/2010/main" val="297693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E8F7-8896-BFBA-01A2-2A5C72ADC0AD}"/>
              </a:ext>
            </a:extLst>
          </p:cNvPr>
          <p:cNvSpPr>
            <a:spLocks noGrp="1"/>
          </p:cNvSpPr>
          <p:nvPr>
            <p:ph type="title"/>
          </p:nvPr>
        </p:nvSpPr>
        <p:spPr>
          <a:xfrm>
            <a:off x="4742908" y="2184945"/>
            <a:ext cx="6574536" cy="2724912"/>
          </a:xfrm>
        </p:spPr>
        <p:txBody>
          <a:bodyPr anchor="b">
            <a:normAutofit/>
          </a:bodyPr>
          <a:lstStyle/>
          <a:p>
            <a:r>
              <a:rPr lang="en-US" sz="4400" dirty="0"/>
              <a:t>Security Configuration</a:t>
            </a:r>
          </a:p>
        </p:txBody>
      </p:sp>
      <p:sp>
        <p:nvSpPr>
          <p:cNvPr id="6" name="Slide Number Placeholder 5">
            <a:extLst>
              <a:ext uri="{FF2B5EF4-FFF2-40B4-BE49-F238E27FC236}">
                <a16:creationId xmlns:a16="http://schemas.microsoft.com/office/drawing/2014/main" id="{FF83015D-8D39-D963-6A94-60906F70199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16</a:t>
            </a:fld>
            <a:endParaRPr lang="en-US"/>
          </a:p>
        </p:txBody>
      </p:sp>
    </p:spTree>
    <p:extLst>
      <p:ext uri="{BB962C8B-B14F-4D97-AF65-F5344CB8AC3E}">
        <p14:creationId xmlns:p14="http://schemas.microsoft.com/office/powerpoint/2010/main" val="1854207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EC1-0DD2-70F1-FBD5-62BF1C467D49}"/>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Spring Security Setup</a:t>
            </a:r>
          </a:p>
        </p:txBody>
      </p:sp>
      <p:sp>
        <p:nvSpPr>
          <p:cNvPr id="8" name="TextBox 7">
            <a:extLst>
              <a:ext uri="{FF2B5EF4-FFF2-40B4-BE49-F238E27FC236}">
                <a16:creationId xmlns:a16="http://schemas.microsoft.com/office/drawing/2014/main" id="{AD57AC51-795D-4466-9160-B843384D619B}"/>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Authentication and Authorization</a:t>
            </a:r>
          </a:p>
          <a:p>
            <a:pPr marL="0" lvl="1" indent="0">
              <a:spcBef>
                <a:spcPts val="1000"/>
              </a:spcBef>
              <a:spcAft>
                <a:spcPts val="600"/>
              </a:spcAft>
              <a:buFont typeface="Arial" panose="020B0604020202020204" pitchFamily="34" charset="0"/>
              <a:buNone/>
            </a:pPr>
            <a:r>
              <a:rPr lang="en-US" sz="1400"/>
              <a:t>Spring Security manages user authentication and authorization to protect application resources from unauthorized access.</a:t>
            </a:r>
          </a:p>
          <a:p>
            <a:pPr marL="0" indent="0">
              <a:spcBef>
                <a:spcPts val="2500"/>
              </a:spcBef>
              <a:spcAft>
                <a:spcPts val="600"/>
              </a:spcAft>
              <a:buFont typeface="Arial" panose="020B0604020202020204" pitchFamily="34" charset="0"/>
              <a:buNone/>
            </a:pPr>
            <a:r>
              <a:rPr lang="en-US" sz="1400" b="1"/>
              <a:t>Security Configuration Beans</a:t>
            </a:r>
          </a:p>
          <a:p>
            <a:pPr marL="0" lvl="1" indent="0">
              <a:spcBef>
                <a:spcPts val="1000"/>
              </a:spcBef>
              <a:spcAft>
                <a:spcPts val="600"/>
              </a:spcAft>
              <a:buFont typeface="Arial" panose="020B0604020202020204" pitchFamily="34" charset="0"/>
              <a:buNone/>
            </a:pPr>
            <a:r>
              <a:rPr lang="en-US" sz="1400"/>
              <a:t>SecurityConfig class defines SecurityFilterChain, PasswordEncoder with BCrypt, and AuthenticationManager beans for secure operations.</a:t>
            </a:r>
          </a:p>
          <a:p>
            <a:pPr marL="0" indent="0">
              <a:spcBef>
                <a:spcPts val="2500"/>
              </a:spcBef>
              <a:spcAft>
                <a:spcPts val="600"/>
              </a:spcAft>
              <a:buFont typeface="Arial" panose="020B0604020202020204" pitchFamily="34" charset="0"/>
              <a:buNone/>
            </a:pPr>
            <a:r>
              <a:rPr lang="en-US" sz="1400" b="1"/>
              <a:t>CSRF and CORS Settings</a:t>
            </a:r>
          </a:p>
          <a:p>
            <a:pPr marL="0" lvl="1" indent="0">
              <a:spcBef>
                <a:spcPts val="1000"/>
              </a:spcBef>
              <a:spcAft>
                <a:spcPts val="600"/>
              </a:spcAft>
              <a:buFont typeface="Arial" panose="020B0604020202020204" pitchFamily="34" charset="0"/>
              <a:buNone/>
            </a:pPr>
            <a:r>
              <a:rPr lang="en-US" sz="1400"/>
              <a:t>CSRF protection is disabled during development; CORS is configured to allow frontend requests from localhost for testing.</a:t>
            </a:r>
          </a:p>
          <a:p>
            <a:pPr marL="0" indent="0">
              <a:spcBef>
                <a:spcPts val="2500"/>
              </a:spcBef>
              <a:spcAft>
                <a:spcPts val="600"/>
              </a:spcAft>
              <a:buFont typeface="Arial" panose="020B0604020202020204" pitchFamily="34" charset="0"/>
              <a:buNone/>
            </a:pPr>
            <a:r>
              <a:rPr lang="en-US" sz="1400" b="1"/>
              <a:t>Login Handling and Security Context</a:t>
            </a:r>
          </a:p>
          <a:p>
            <a:pPr marL="0" lvl="1" indent="0">
              <a:spcBef>
                <a:spcPts val="1000"/>
              </a:spcBef>
              <a:spcAft>
                <a:spcPts val="600"/>
              </a:spcAft>
              <a:buFont typeface="Arial" panose="020B0604020202020204" pitchFamily="34" charset="0"/>
              <a:buNone/>
            </a:pPr>
            <a:r>
              <a:rPr lang="en-US" sz="1400"/>
              <a:t>AuthController authenticates user credentials and sets the security context to enable secure login functionality.</a:t>
            </a:r>
          </a:p>
        </p:txBody>
      </p:sp>
      <p:sp>
        <p:nvSpPr>
          <p:cNvPr id="6" name="Slide Number Placeholder 5">
            <a:extLst>
              <a:ext uri="{FF2B5EF4-FFF2-40B4-BE49-F238E27FC236}">
                <a16:creationId xmlns:a16="http://schemas.microsoft.com/office/drawing/2014/main" id="{5F934F72-6C14-6181-61F3-5D047F2DD9C1}"/>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17</a:t>
            </a:fld>
            <a:endParaRPr lang="en-US"/>
          </a:p>
        </p:txBody>
      </p:sp>
      <p:pic>
        <p:nvPicPr>
          <p:cNvPr id="7" name="Content Placeholder 6" descr="secure. password security concept on digital screen">
            <a:extLst>
              <a:ext uri="{FF2B5EF4-FFF2-40B4-BE49-F238E27FC236}">
                <a16:creationId xmlns:a16="http://schemas.microsoft.com/office/drawing/2014/main" id="{8611B2B7-8B81-4816-B3D7-2F7D5217D876}"/>
              </a:ext>
            </a:extLst>
          </p:cNvPr>
          <p:cNvPicPr>
            <a:picLocks noGrp="1" noChangeAspect="1"/>
          </p:cNvPicPr>
          <p:nvPr>
            <p:ph type="pic" sz="quarter" idx="15"/>
          </p:nvPr>
        </p:nvPicPr>
        <p:blipFill>
          <a:blip r:embed="rId3"/>
          <a:stretch/>
        </p:blipFill>
        <p:spPr>
          <a:xfrm>
            <a:off x="731518" y="539267"/>
            <a:ext cx="3520440" cy="2569921"/>
          </a:xfrm>
          <a:prstGeom prst="rect">
            <a:avLst/>
          </a:prstGeom>
          <a:noFill/>
        </p:spPr>
      </p:pic>
    </p:spTree>
    <p:extLst>
      <p:ext uri="{BB962C8B-B14F-4D97-AF65-F5344CB8AC3E}">
        <p14:creationId xmlns:p14="http://schemas.microsoft.com/office/powerpoint/2010/main" val="173484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2E1F-E629-5627-9D4E-A75892937AEC}"/>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JUnit Testing for Service Layer</a:t>
            </a:r>
          </a:p>
        </p:txBody>
      </p:sp>
      <p:sp>
        <p:nvSpPr>
          <p:cNvPr id="8" name="TextBox 7">
            <a:extLst>
              <a:ext uri="{FF2B5EF4-FFF2-40B4-BE49-F238E27FC236}">
                <a16:creationId xmlns:a16="http://schemas.microsoft.com/office/drawing/2014/main" id="{03318375-7C1F-4B7B-A22D-25F550901354}"/>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1000" b="1"/>
              <a:t>Validating Business Logic</a:t>
            </a:r>
          </a:p>
          <a:p>
            <a:pPr marL="0" lvl="1" indent="0">
              <a:lnSpc>
                <a:spcPct val="90000"/>
              </a:lnSpc>
              <a:spcBef>
                <a:spcPts val="1000"/>
              </a:spcBef>
              <a:spcAft>
                <a:spcPts val="600"/>
              </a:spcAft>
              <a:buNone/>
            </a:pPr>
            <a:r>
              <a:rPr lang="en-US" sz="1000"/>
              <a:t>JUnit tests verify the correctness of business logic in adding, updating, and deleting employees or projects.</a:t>
            </a:r>
          </a:p>
          <a:p>
            <a:pPr marL="0" indent="0">
              <a:lnSpc>
                <a:spcPct val="90000"/>
              </a:lnSpc>
              <a:spcBef>
                <a:spcPts val="2500"/>
              </a:spcBef>
              <a:spcAft>
                <a:spcPts val="600"/>
              </a:spcAft>
              <a:buNone/>
            </a:pPr>
            <a:r>
              <a:rPr lang="en-US" sz="1000" b="1"/>
              <a:t>Ensuring Code Reliability</a:t>
            </a:r>
          </a:p>
          <a:p>
            <a:pPr marL="0" lvl="1" indent="0">
              <a:lnSpc>
                <a:spcPct val="90000"/>
              </a:lnSpc>
              <a:spcBef>
                <a:spcPts val="1000"/>
              </a:spcBef>
              <a:spcAft>
                <a:spcPts val="600"/>
              </a:spcAft>
              <a:buNone/>
            </a:pPr>
            <a:r>
              <a:rPr lang="en-US" sz="1000"/>
              <a:t>Unit testing helps in maintaining code reliability and stability throughout the development lifecycle.</a:t>
            </a:r>
          </a:p>
          <a:p>
            <a:pPr marL="0" indent="0">
              <a:lnSpc>
                <a:spcPct val="90000"/>
              </a:lnSpc>
              <a:spcBef>
                <a:spcPts val="2500"/>
              </a:spcBef>
              <a:spcAft>
                <a:spcPts val="600"/>
              </a:spcAft>
              <a:buNone/>
            </a:pPr>
            <a:r>
              <a:rPr lang="en-US" sz="1000" b="1"/>
              <a:t>Early Issue Identification</a:t>
            </a:r>
          </a:p>
          <a:p>
            <a:pPr marL="0" lvl="1" indent="0">
              <a:lnSpc>
                <a:spcPct val="90000"/>
              </a:lnSpc>
              <a:spcBef>
                <a:spcPts val="1000"/>
              </a:spcBef>
              <a:spcAft>
                <a:spcPts val="600"/>
              </a:spcAft>
              <a:buNone/>
            </a:pPr>
            <a:r>
              <a:rPr lang="en-US" sz="1000"/>
              <a:t>JUnit tests help identify bugs and issues early, reducing risks and improving software quality.</a:t>
            </a:r>
          </a:p>
        </p:txBody>
      </p:sp>
      <p:sp>
        <p:nvSpPr>
          <p:cNvPr id="5" name="Footer Placeholder 4">
            <a:extLst>
              <a:ext uri="{FF2B5EF4-FFF2-40B4-BE49-F238E27FC236}">
                <a16:creationId xmlns:a16="http://schemas.microsoft.com/office/drawing/2014/main" id="{3B17289A-9927-0C92-DFF6-0C99A9B8A81C}"/>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1121C207-F6A7-A569-5C71-DECE721961D8}"/>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18</a:t>
            </a:fld>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 r="809"/>
          <a:stretch/>
        </p:blipFill>
        <p:spPr>
          <a:xfrm>
            <a:off x="556182" y="2007909"/>
            <a:ext cx="6938127" cy="2319542"/>
          </a:xfrm>
          <a:prstGeom prst="rect">
            <a:avLst/>
          </a:prstGeom>
        </p:spPr>
      </p:pic>
    </p:spTree>
    <p:extLst>
      <p:ext uri="{BB962C8B-B14F-4D97-AF65-F5344CB8AC3E}">
        <p14:creationId xmlns:p14="http://schemas.microsoft.com/office/powerpoint/2010/main" val="1191934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19</a:t>
            </a:fld>
            <a:endParaRPr lang="en-US" dirty="0"/>
          </a:p>
        </p:txBody>
      </p:sp>
      <p:sp>
        <p:nvSpPr>
          <p:cNvPr id="7" name="Rectangle 6"/>
          <p:cNvSpPr/>
          <p:nvPr/>
        </p:nvSpPr>
        <p:spPr>
          <a:xfrm>
            <a:off x="1266333" y="2298778"/>
            <a:ext cx="9715893" cy="2585323"/>
          </a:xfrm>
          <a:prstGeom prst="rect">
            <a:avLst/>
          </a:prstGeom>
        </p:spPr>
        <p:txBody>
          <a:bodyPr wrap="square">
            <a:spAutoFit/>
          </a:bodyPr>
          <a:lstStyle/>
          <a:p>
            <a:r>
              <a:rPr lang="en-US" dirty="0">
                <a:solidFill>
                  <a:srgbClr val="424242"/>
                </a:solidFill>
                <a:latin typeface="Segoe Sans"/>
              </a:rPr>
              <a:t>The Employee Management Platform presents a robust, scalable, and secure solution for managing workforce and project data in modern enterprises. </a:t>
            </a:r>
            <a:endParaRPr lang="en-US" dirty="0" smtClean="0">
              <a:solidFill>
                <a:srgbClr val="424242"/>
              </a:solidFill>
              <a:latin typeface="Segoe Sans"/>
            </a:endParaRPr>
          </a:p>
          <a:p>
            <a:r>
              <a:rPr lang="en-US" dirty="0" smtClean="0">
                <a:solidFill>
                  <a:srgbClr val="424242"/>
                </a:solidFill>
                <a:latin typeface="Segoe Sans"/>
              </a:rPr>
              <a:t>Built </a:t>
            </a:r>
            <a:r>
              <a:rPr lang="en-US" dirty="0">
                <a:solidFill>
                  <a:srgbClr val="424242"/>
                </a:solidFill>
                <a:latin typeface="Segoe Sans"/>
              </a:rPr>
              <a:t>on a Spring Boot and PostgreSQL foundation, it offers full CRUD capabilities, intuitive RESTful APIs, and a modular architecture that ensures maintainability and extensibility. </a:t>
            </a:r>
            <a:endParaRPr lang="en-US" dirty="0" smtClean="0">
              <a:solidFill>
                <a:srgbClr val="424242"/>
              </a:solidFill>
              <a:latin typeface="Segoe Sans"/>
            </a:endParaRPr>
          </a:p>
          <a:p>
            <a:r>
              <a:rPr lang="en-US" dirty="0" smtClean="0">
                <a:solidFill>
                  <a:srgbClr val="424242"/>
                </a:solidFill>
                <a:latin typeface="Segoe Sans"/>
              </a:rPr>
              <a:t>The </a:t>
            </a:r>
            <a:r>
              <a:rPr lang="en-US" dirty="0">
                <a:solidFill>
                  <a:srgbClr val="424242"/>
                </a:solidFill>
                <a:latin typeface="Segoe Sans"/>
              </a:rPr>
              <a:t>platform's emphasis on security through Spring Security, along with its user-friendly frontend and efficient backend operations, makes it ideal for streamlining HR and administrative workflows. </a:t>
            </a:r>
            <a:endParaRPr lang="en-US" dirty="0" smtClean="0">
              <a:solidFill>
                <a:srgbClr val="424242"/>
              </a:solidFill>
              <a:latin typeface="Segoe Sans"/>
            </a:endParaRPr>
          </a:p>
          <a:p>
            <a:r>
              <a:rPr lang="en-US" dirty="0" smtClean="0">
                <a:solidFill>
                  <a:srgbClr val="424242"/>
                </a:solidFill>
                <a:latin typeface="Segoe Sans"/>
              </a:rPr>
              <a:t>With </a:t>
            </a:r>
            <a:r>
              <a:rPr lang="en-US" dirty="0">
                <a:solidFill>
                  <a:srgbClr val="424242"/>
                </a:solidFill>
                <a:latin typeface="Segoe Sans"/>
              </a:rPr>
              <a:t>features like search and filter, entity relationships, and JUnit-tested service layers, the system is well-equipped to support dynamic organizational needs and future enhancements.</a:t>
            </a:r>
            <a:endParaRPr lang="en-US" dirty="0"/>
          </a:p>
        </p:txBody>
      </p:sp>
    </p:spTree>
    <p:extLst>
      <p:ext uri="{BB962C8B-B14F-4D97-AF65-F5344CB8AC3E}">
        <p14:creationId xmlns:p14="http://schemas.microsoft.com/office/powerpoint/2010/main" val="363450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DBEB-D09A-3BEB-564B-56FC861A68AC}"/>
              </a:ext>
            </a:extLst>
          </p:cNvPr>
          <p:cNvSpPr>
            <a:spLocks noGrp="1"/>
          </p:cNvSpPr>
          <p:nvPr>
            <p:ph type="title"/>
          </p:nvPr>
        </p:nvSpPr>
        <p:spPr>
          <a:xfrm>
            <a:off x="796828" y="704088"/>
            <a:ext cx="3649468" cy="2048256"/>
          </a:xfrm>
        </p:spPr>
        <p:txBody>
          <a:bodyPr vert="horz" lIns="91440" tIns="45720" rIns="91440" bIns="45720" rtlCol="0" anchor="t">
            <a:normAutofit/>
          </a:bodyPr>
          <a:lstStyle/>
          <a:p>
            <a:r>
              <a:rPr lang="en-US" b="1" kern="1200" dirty="0">
                <a:latin typeface="+mj-lt"/>
                <a:ea typeface="+mj-ea"/>
                <a:cs typeface="+mj-cs"/>
              </a:rPr>
              <a:t>Introduction to Employee Management Platform</a:t>
            </a:r>
          </a:p>
        </p:txBody>
      </p:sp>
      <p:sp>
        <p:nvSpPr>
          <p:cNvPr id="8" name="TextBox 7">
            <a:extLst>
              <a:ext uri="{FF2B5EF4-FFF2-40B4-BE49-F238E27FC236}">
                <a16:creationId xmlns:a16="http://schemas.microsoft.com/office/drawing/2014/main" id="{A96848DE-B691-4846-B435-CDFA0B8F3334}"/>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Comprehensive Web Application</a:t>
            </a:r>
          </a:p>
          <a:p>
            <a:pPr marL="0" lvl="1" indent="0">
              <a:spcBef>
                <a:spcPts val="1000"/>
              </a:spcBef>
              <a:spcAft>
                <a:spcPts val="600"/>
              </a:spcAft>
              <a:buFont typeface="Arial" panose="020B0604020202020204" pitchFamily="34" charset="0"/>
              <a:buNone/>
            </a:pPr>
            <a:r>
              <a:rPr lang="en-US" sz="1400"/>
              <a:t>The platform is a web-based application designed to efficiently manage employee and project data.</a:t>
            </a:r>
          </a:p>
          <a:p>
            <a:pPr marL="0" indent="0">
              <a:spcBef>
                <a:spcPts val="2500"/>
              </a:spcBef>
              <a:spcAft>
                <a:spcPts val="600"/>
              </a:spcAft>
              <a:buFont typeface="Arial" panose="020B0604020202020204" pitchFamily="34" charset="0"/>
              <a:buNone/>
            </a:pPr>
            <a:r>
              <a:rPr lang="en-US" sz="1400" b="1"/>
              <a:t>RESTful API Architecture</a:t>
            </a:r>
          </a:p>
          <a:p>
            <a:pPr marL="0" lvl="1" indent="0">
              <a:spcBef>
                <a:spcPts val="1000"/>
              </a:spcBef>
              <a:spcAft>
                <a:spcPts val="600"/>
              </a:spcAft>
              <a:buFont typeface="Arial" panose="020B0604020202020204" pitchFamily="34" charset="0"/>
              <a:buNone/>
            </a:pPr>
            <a:r>
              <a:rPr lang="en-US" sz="1400"/>
              <a:t>It uses RESTful APIs to enable full CRUD operations for seamless data manipulation and retrieval.</a:t>
            </a:r>
          </a:p>
          <a:p>
            <a:pPr marL="0" indent="0">
              <a:spcBef>
                <a:spcPts val="2500"/>
              </a:spcBef>
              <a:spcAft>
                <a:spcPts val="600"/>
              </a:spcAft>
              <a:buFont typeface="Arial" panose="020B0604020202020204" pitchFamily="34" charset="0"/>
              <a:buNone/>
            </a:pPr>
            <a:r>
              <a:rPr lang="en-US" sz="1400" b="1"/>
              <a:t>Backend Technology Stack</a:t>
            </a:r>
          </a:p>
          <a:p>
            <a:pPr marL="0" lvl="1" indent="0">
              <a:spcBef>
                <a:spcPts val="1000"/>
              </a:spcBef>
              <a:spcAft>
                <a:spcPts val="600"/>
              </a:spcAft>
              <a:buFont typeface="Arial" panose="020B0604020202020204" pitchFamily="34" charset="0"/>
              <a:buNone/>
            </a:pPr>
            <a:r>
              <a:rPr lang="en-US" sz="1400"/>
              <a:t>Spring Boot provides a robust backend framework, while PostgreSQL ensures reliable data storage.</a:t>
            </a:r>
          </a:p>
          <a:p>
            <a:pPr marL="0" indent="0">
              <a:spcBef>
                <a:spcPts val="2500"/>
              </a:spcBef>
              <a:spcAft>
                <a:spcPts val="600"/>
              </a:spcAft>
              <a:buFont typeface="Arial" panose="020B0604020202020204" pitchFamily="34" charset="0"/>
              <a:buNone/>
            </a:pPr>
            <a:r>
              <a:rPr lang="en-US" sz="1400" b="1"/>
              <a:t>Security Features</a:t>
            </a:r>
          </a:p>
          <a:p>
            <a:pPr marL="0" lvl="1" indent="0">
              <a:spcBef>
                <a:spcPts val="1000"/>
              </a:spcBef>
              <a:spcAft>
                <a:spcPts val="600"/>
              </a:spcAft>
              <a:buFont typeface="Arial" panose="020B0604020202020204" pitchFamily="34" charset="0"/>
              <a:buNone/>
            </a:pPr>
            <a:r>
              <a:rPr lang="en-US" sz="1400"/>
              <a:t>Spring Security is integrated for authentication and authorization to enhance platform security.</a:t>
            </a:r>
          </a:p>
        </p:txBody>
      </p:sp>
      <p:sp>
        <p:nvSpPr>
          <p:cNvPr id="6" name="Slide Number Placeholder 5">
            <a:extLst>
              <a:ext uri="{FF2B5EF4-FFF2-40B4-BE49-F238E27FC236}">
                <a16:creationId xmlns:a16="http://schemas.microsoft.com/office/drawing/2014/main" id="{02F437BA-BCB8-F64D-F37C-08E61253457D}"/>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a:t>
            </a:fld>
            <a:endParaRPr lang="en-US"/>
          </a:p>
        </p:txBody>
      </p:sp>
      <p:pic>
        <p:nvPicPr>
          <p:cNvPr id="9" name="Picture Placeholder 8"/>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3426" r="13426"/>
          <a:stretch>
            <a:fillRect/>
          </a:stretch>
        </p:blipFill>
        <p:spPr>
          <a:xfrm>
            <a:off x="861818" y="2752344"/>
            <a:ext cx="3519487" cy="2827550"/>
          </a:xfrm>
        </p:spPr>
      </p:pic>
    </p:spTree>
    <p:extLst>
      <p:ext uri="{BB962C8B-B14F-4D97-AF65-F5344CB8AC3E}">
        <p14:creationId xmlns:p14="http://schemas.microsoft.com/office/powerpoint/2010/main" val="153548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893" y="2912882"/>
            <a:ext cx="5339342" cy="1009234"/>
          </a:xfrm>
        </p:spPr>
        <p:txBody>
          <a:bodyPr>
            <a:normAutofit/>
          </a:bodyPr>
          <a:lstStyle/>
          <a:p>
            <a:r>
              <a:rPr lang="en-US" sz="6600" dirty="0" smtClean="0"/>
              <a:t>THANK YOU</a:t>
            </a:r>
            <a:endParaRPr lang="en-US" sz="6600" dirty="0"/>
          </a:p>
        </p:txBody>
      </p:sp>
      <p:sp>
        <p:nvSpPr>
          <p:cNvPr id="5" name="Slide Number Placeholder 4"/>
          <p:cNvSpPr>
            <a:spLocks noGrp="1"/>
          </p:cNvSpPr>
          <p:nvPr>
            <p:ph type="sldNum" sz="quarter" idx="12"/>
          </p:nvPr>
        </p:nvSpPr>
        <p:spPr/>
        <p:txBody>
          <a:bodyPr/>
          <a:lstStyle/>
          <a:p>
            <a:fld id="{CC057153-B650-4DEB-B370-79DDCFDCE934}" type="slidenum">
              <a:rPr lang="en-US" smtClean="0"/>
              <a:pPr/>
              <a:t>20</a:t>
            </a:fld>
            <a:endParaRPr lang="en-US" dirty="0"/>
          </a:p>
        </p:txBody>
      </p:sp>
    </p:spTree>
    <p:extLst>
      <p:ext uri="{BB962C8B-B14F-4D97-AF65-F5344CB8AC3E}">
        <p14:creationId xmlns:p14="http://schemas.microsoft.com/office/powerpoint/2010/main" val="46032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30CB-CF1E-D4EE-F3B8-3823C8BB959D}"/>
              </a:ext>
            </a:extLst>
          </p:cNvPr>
          <p:cNvSpPr>
            <a:spLocks noGrp="1"/>
          </p:cNvSpPr>
          <p:nvPr>
            <p:ph type="title"/>
          </p:nvPr>
        </p:nvSpPr>
        <p:spPr>
          <a:xfrm>
            <a:off x="4818323" y="1298825"/>
            <a:ext cx="6574536" cy="2724912"/>
          </a:xfrm>
        </p:spPr>
        <p:txBody>
          <a:bodyPr anchor="b">
            <a:normAutofit/>
          </a:bodyPr>
          <a:lstStyle/>
          <a:p>
            <a:r>
              <a:rPr lang="en-US" dirty="0"/>
              <a:t>Technical Architecture</a:t>
            </a:r>
          </a:p>
        </p:txBody>
      </p:sp>
      <p:sp>
        <p:nvSpPr>
          <p:cNvPr id="6" name="Slide Number Placeholder 5">
            <a:extLst>
              <a:ext uri="{FF2B5EF4-FFF2-40B4-BE49-F238E27FC236}">
                <a16:creationId xmlns:a16="http://schemas.microsoft.com/office/drawing/2014/main" id="{8B2F5381-367F-4499-9E16-3E428244B2AD}"/>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3</a:t>
            </a:fld>
            <a:endParaRPr lang="en-US"/>
          </a:p>
        </p:txBody>
      </p:sp>
    </p:spTree>
    <p:extLst>
      <p:ext uri="{BB962C8B-B14F-4D97-AF65-F5344CB8AC3E}">
        <p14:creationId xmlns:p14="http://schemas.microsoft.com/office/powerpoint/2010/main" val="12049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978F-3487-E5A2-CF2F-3C3FA41FE9E2}"/>
              </a:ext>
            </a:extLst>
          </p:cNvPr>
          <p:cNvSpPr>
            <a:spLocks noGrp="1"/>
          </p:cNvSpPr>
          <p:nvPr>
            <p:ph type="title"/>
          </p:nvPr>
        </p:nvSpPr>
        <p:spPr>
          <a:xfrm>
            <a:off x="731520" y="4489516"/>
            <a:ext cx="3649468" cy="1100580"/>
          </a:xfrm>
        </p:spPr>
        <p:txBody>
          <a:bodyPr vert="horz" lIns="91440" tIns="45720" rIns="91440" bIns="45720" rtlCol="0" anchor="t">
            <a:normAutofit/>
          </a:bodyPr>
          <a:lstStyle/>
          <a:p>
            <a:r>
              <a:rPr lang="en-US" b="1" kern="1200">
                <a:latin typeface="+mj-lt"/>
                <a:ea typeface="+mj-ea"/>
                <a:cs typeface="+mj-cs"/>
              </a:rPr>
              <a:t>Architecture Overview</a:t>
            </a:r>
          </a:p>
        </p:txBody>
      </p:sp>
      <p:sp>
        <p:nvSpPr>
          <p:cNvPr id="8" name="TextBox 7">
            <a:extLst>
              <a:ext uri="{FF2B5EF4-FFF2-40B4-BE49-F238E27FC236}">
                <a16:creationId xmlns:a16="http://schemas.microsoft.com/office/drawing/2014/main" id="{C4017967-4651-467D-ACA6-01DA24FD61C7}"/>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Core Backend System</a:t>
            </a:r>
          </a:p>
          <a:p>
            <a:pPr marL="0" lvl="1" indent="0">
              <a:spcBef>
                <a:spcPts val="1000"/>
              </a:spcBef>
              <a:spcAft>
                <a:spcPts val="600"/>
              </a:spcAft>
              <a:buFont typeface="Arial" panose="020B0604020202020204" pitchFamily="34" charset="0"/>
              <a:buNone/>
            </a:pPr>
            <a:r>
              <a:rPr lang="en-US" sz="1400" dirty="0"/>
              <a:t>The Spring Boot backend processes business logic, data handling, and API endpoint management efficiently.</a:t>
            </a:r>
          </a:p>
          <a:p>
            <a:pPr marL="0" indent="0">
              <a:spcBef>
                <a:spcPts val="2500"/>
              </a:spcBef>
              <a:spcAft>
                <a:spcPts val="600"/>
              </a:spcAft>
              <a:buFont typeface="Arial" panose="020B0604020202020204" pitchFamily="34" charset="0"/>
              <a:buNone/>
            </a:pPr>
            <a:r>
              <a:rPr lang="en-US" sz="1400" b="1" dirty="0"/>
              <a:t>REST Controllers</a:t>
            </a:r>
          </a:p>
          <a:p>
            <a:pPr marL="0" lvl="1" indent="0">
              <a:spcBef>
                <a:spcPts val="1000"/>
              </a:spcBef>
              <a:spcAft>
                <a:spcPts val="600"/>
              </a:spcAft>
              <a:buFont typeface="Arial" panose="020B0604020202020204" pitchFamily="34" charset="0"/>
              <a:buNone/>
            </a:pPr>
            <a:r>
              <a:rPr lang="en-US" sz="1400" dirty="0"/>
              <a:t>REST Controllers provide API endpoints to perform CRUD operations on Employee and Project entities.</a:t>
            </a:r>
          </a:p>
          <a:p>
            <a:pPr marL="0" indent="0">
              <a:spcBef>
                <a:spcPts val="2500"/>
              </a:spcBef>
              <a:spcAft>
                <a:spcPts val="600"/>
              </a:spcAft>
              <a:buFont typeface="Arial" panose="020B0604020202020204" pitchFamily="34" charset="0"/>
              <a:buNone/>
            </a:pPr>
            <a:r>
              <a:rPr lang="en-US" sz="1400" b="1" dirty="0"/>
              <a:t>Data Persistence Layer</a:t>
            </a:r>
          </a:p>
          <a:p>
            <a:pPr marL="0" lvl="1" indent="0">
              <a:spcBef>
                <a:spcPts val="1000"/>
              </a:spcBef>
              <a:spcAft>
                <a:spcPts val="600"/>
              </a:spcAft>
              <a:buFont typeface="Arial" panose="020B0604020202020204" pitchFamily="34" charset="0"/>
              <a:buNone/>
            </a:pPr>
            <a:r>
              <a:rPr lang="en-US" sz="1400" dirty="0"/>
              <a:t>Data persistence is handled using JPA with PostgreSQL database, mapping entities to tables.</a:t>
            </a:r>
          </a:p>
          <a:p>
            <a:pPr marL="0" indent="0">
              <a:spcBef>
                <a:spcPts val="2500"/>
              </a:spcBef>
              <a:spcAft>
                <a:spcPts val="600"/>
              </a:spcAft>
              <a:buFont typeface="Arial" panose="020B0604020202020204" pitchFamily="34" charset="0"/>
              <a:buNone/>
            </a:pPr>
            <a:r>
              <a:rPr lang="en-US" sz="1400" b="1" dirty="0"/>
              <a:t>Security Management</a:t>
            </a:r>
          </a:p>
          <a:p>
            <a:pPr marL="0" lvl="1" indent="0">
              <a:spcBef>
                <a:spcPts val="1000"/>
              </a:spcBef>
              <a:spcAft>
                <a:spcPts val="600"/>
              </a:spcAft>
              <a:buFont typeface="Arial" panose="020B0604020202020204" pitchFamily="34" charset="0"/>
              <a:buNone/>
            </a:pPr>
            <a:r>
              <a:rPr lang="en-US" sz="1400" dirty="0"/>
              <a:t>Spring Security enforces authentication, CORS, and CSRF protections to secure the platform.</a:t>
            </a:r>
          </a:p>
        </p:txBody>
      </p:sp>
      <p:sp>
        <p:nvSpPr>
          <p:cNvPr id="6" name="Slide Number Placeholder 5">
            <a:extLst>
              <a:ext uri="{FF2B5EF4-FFF2-40B4-BE49-F238E27FC236}">
                <a16:creationId xmlns:a16="http://schemas.microsoft.com/office/drawing/2014/main" id="{8AACCE80-927C-61B7-12FF-3313F210F08E}"/>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4</a:t>
            </a:fld>
            <a:endParaRPr lang="en-US"/>
          </a:p>
        </p:txBody>
      </p:sp>
      <p:pic>
        <p:nvPicPr>
          <p:cNvPr id="7" name="Content Placeholder 6" descr="Server network concept">
            <a:extLst>
              <a:ext uri="{FF2B5EF4-FFF2-40B4-BE49-F238E27FC236}">
                <a16:creationId xmlns:a16="http://schemas.microsoft.com/office/drawing/2014/main" id="{DEA9B82B-1BF0-4870-BE5E-6CF192656892}"/>
              </a:ext>
            </a:extLst>
          </p:cNvPr>
          <p:cNvPicPr>
            <a:picLocks noGrp="1" noChangeAspect="1"/>
          </p:cNvPicPr>
          <p:nvPr>
            <p:ph type="pic" sz="quarter" idx="15"/>
          </p:nvPr>
        </p:nvPicPr>
        <p:blipFill>
          <a:blip r:embed="rId3"/>
          <a:srcRect l="17115" r="10513" b="-4"/>
          <a:stretch>
            <a:fillRect/>
          </a:stretch>
        </p:blipFill>
        <p:spPr>
          <a:xfrm>
            <a:off x="731520" y="704088"/>
            <a:ext cx="3520440" cy="3648446"/>
          </a:xfrm>
          <a:prstGeom prst="rect">
            <a:avLst/>
          </a:prstGeom>
          <a:noFill/>
        </p:spPr>
      </p:pic>
    </p:spTree>
    <p:extLst>
      <p:ext uri="{BB962C8B-B14F-4D97-AF65-F5344CB8AC3E}">
        <p14:creationId xmlns:p14="http://schemas.microsoft.com/office/powerpoint/2010/main" val="45433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D2A7-0C6E-C6F2-FD11-131CDF122B87}"/>
              </a:ext>
            </a:extLst>
          </p:cNvPr>
          <p:cNvSpPr>
            <a:spLocks noGrp="1"/>
          </p:cNvSpPr>
          <p:nvPr>
            <p:ph type="title"/>
          </p:nvPr>
        </p:nvSpPr>
        <p:spPr>
          <a:xfrm>
            <a:off x="4827749" y="1270544"/>
            <a:ext cx="6574536" cy="2724912"/>
          </a:xfrm>
        </p:spPr>
        <p:txBody>
          <a:bodyPr anchor="b">
            <a:normAutofit/>
          </a:bodyPr>
          <a:lstStyle/>
          <a:p>
            <a:r>
              <a:rPr lang="en-US" dirty="0"/>
              <a:t>Entity Design</a:t>
            </a:r>
          </a:p>
        </p:txBody>
      </p:sp>
      <p:sp>
        <p:nvSpPr>
          <p:cNvPr id="6" name="Slide Number Placeholder 5">
            <a:extLst>
              <a:ext uri="{FF2B5EF4-FFF2-40B4-BE49-F238E27FC236}">
                <a16:creationId xmlns:a16="http://schemas.microsoft.com/office/drawing/2014/main" id="{9A26D9D6-515B-C7CB-16C5-FB5C6F988057}"/>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5</a:t>
            </a:fld>
            <a:endParaRPr lang="en-US"/>
          </a:p>
        </p:txBody>
      </p:sp>
    </p:spTree>
    <p:extLst>
      <p:ext uri="{BB962C8B-B14F-4D97-AF65-F5344CB8AC3E}">
        <p14:creationId xmlns:p14="http://schemas.microsoft.com/office/powerpoint/2010/main" val="1173735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274D-AC86-EC73-6A38-39029DBBEBB8}"/>
              </a:ext>
            </a:extLst>
          </p:cNvPr>
          <p:cNvSpPr>
            <a:spLocks noGrp="1"/>
          </p:cNvSpPr>
          <p:nvPr>
            <p:ph type="title"/>
          </p:nvPr>
        </p:nvSpPr>
        <p:spPr>
          <a:xfrm>
            <a:off x="4718304" y="310896"/>
            <a:ext cx="6858000" cy="923544"/>
          </a:xfrm>
        </p:spPr>
        <p:txBody>
          <a:bodyPr vert="horz" lIns="91440" tIns="45720" rIns="91440" bIns="45720" rtlCol="0" anchor="b">
            <a:normAutofit/>
          </a:bodyPr>
          <a:lstStyle/>
          <a:p>
            <a:r>
              <a:rPr lang="en-US" b="1" kern="1200">
                <a:latin typeface="+mj-lt"/>
                <a:ea typeface="+mj-ea"/>
                <a:cs typeface="+mj-cs"/>
              </a:rPr>
              <a:t>Employee and Project Entities</a:t>
            </a:r>
          </a:p>
        </p:txBody>
      </p:sp>
      <p:sp>
        <p:nvSpPr>
          <p:cNvPr id="8" name="TextBox 7">
            <a:extLst>
              <a:ext uri="{FF2B5EF4-FFF2-40B4-BE49-F238E27FC236}">
                <a16:creationId xmlns:a16="http://schemas.microsoft.com/office/drawing/2014/main" id="{722DACE6-E520-4852-A1E6-2A7560EB6A6C}"/>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4718304" y="1380744"/>
            <a:ext cx="6858000" cy="4608576"/>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Employee Entity Attributes</a:t>
            </a:r>
          </a:p>
          <a:p>
            <a:pPr marL="0" lvl="1" indent="0">
              <a:spcBef>
                <a:spcPts val="1000"/>
              </a:spcBef>
              <a:spcAft>
                <a:spcPts val="600"/>
              </a:spcAft>
              <a:buFont typeface="Arial" panose="020B0604020202020204" pitchFamily="34" charset="0"/>
              <a:buNone/>
            </a:pPr>
            <a:r>
              <a:rPr lang="en-US" sz="1400" dirty="0"/>
              <a:t>Employee entity includes ID, name, department, and other relevant details to represent staff members.</a:t>
            </a:r>
          </a:p>
          <a:p>
            <a:pPr marL="0" indent="0">
              <a:spcBef>
                <a:spcPts val="2500"/>
              </a:spcBef>
              <a:spcAft>
                <a:spcPts val="600"/>
              </a:spcAft>
              <a:buFont typeface="Arial" panose="020B0604020202020204" pitchFamily="34" charset="0"/>
              <a:buNone/>
            </a:pPr>
            <a:r>
              <a:rPr lang="en-US" sz="1400" b="1" dirty="0"/>
              <a:t>Project Entity Attributes</a:t>
            </a:r>
          </a:p>
          <a:p>
            <a:pPr marL="0" lvl="1" indent="0">
              <a:spcBef>
                <a:spcPts val="1000"/>
              </a:spcBef>
              <a:spcAft>
                <a:spcPts val="600"/>
              </a:spcAft>
              <a:buFont typeface="Arial" panose="020B0604020202020204" pitchFamily="34" charset="0"/>
              <a:buNone/>
            </a:pPr>
            <a:r>
              <a:rPr lang="en-US" sz="1400" dirty="0"/>
              <a:t>Project entity consists of project ID, name, description, and associated employees.</a:t>
            </a:r>
          </a:p>
          <a:p>
            <a:pPr marL="0" indent="0">
              <a:spcBef>
                <a:spcPts val="2500"/>
              </a:spcBef>
              <a:spcAft>
                <a:spcPts val="600"/>
              </a:spcAft>
              <a:buFont typeface="Arial" panose="020B0604020202020204" pitchFamily="34" charset="0"/>
              <a:buNone/>
            </a:pPr>
            <a:r>
              <a:rPr lang="en-US" sz="1400" b="1" dirty="0"/>
              <a:t>Entity Relationships</a:t>
            </a:r>
          </a:p>
          <a:p>
            <a:pPr marL="0" lvl="1" indent="0">
              <a:spcBef>
                <a:spcPts val="1000"/>
              </a:spcBef>
              <a:spcAft>
                <a:spcPts val="600"/>
              </a:spcAft>
              <a:buFont typeface="Arial" panose="020B0604020202020204" pitchFamily="34" charset="0"/>
              <a:buNone/>
            </a:pPr>
            <a:r>
              <a:rPr lang="en-US" sz="1400" dirty="0" smtClean="0"/>
              <a:t>Many-to-Many </a:t>
            </a:r>
            <a:r>
              <a:rPr lang="en-US" sz="1400" dirty="0"/>
              <a:t>mappings connect employees to projects ensuring data integrity.</a:t>
            </a:r>
          </a:p>
          <a:p>
            <a:pPr marL="0" indent="0">
              <a:spcBef>
                <a:spcPts val="2500"/>
              </a:spcBef>
              <a:spcAft>
                <a:spcPts val="600"/>
              </a:spcAft>
              <a:buFont typeface="Arial" panose="020B0604020202020204" pitchFamily="34" charset="0"/>
              <a:buNone/>
            </a:pPr>
            <a:r>
              <a:rPr lang="en-US" sz="1400" b="1" dirty="0"/>
              <a:t>Extensible Object-Oriented Design</a:t>
            </a:r>
          </a:p>
          <a:p>
            <a:pPr marL="0" lvl="1" indent="0">
              <a:spcBef>
                <a:spcPts val="1000"/>
              </a:spcBef>
              <a:spcAft>
                <a:spcPts val="600"/>
              </a:spcAft>
              <a:buFont typeface="Arial" panose="020B0604020202020204" pitchFamily="34" charset="0"/>
              <a:buNone/>
            </a:pPr>
            <a:r>
              <a:rPr lang="en-US" sz="1400" dirty="0"/>
              <a:t>Entity classes follow OOP best practices, allowing easy future extensions and integration.</a:t>
            </a:r>
          </a:p>
        </p:txBody>
      </p:sp>
      <p:sp>
        <p:nvSpPr>
          <p:cNvPr id="6" name="Slide Number Placeholder 5">
            <a:extLst>
              <a:ext uri="{FF2B5EF4-FFF2-40B4-BE49-F238E27FC236}">
                <a16:creationId xmlns:a16="http://schemas.microsoft.com/office/drawing/2014/main" id="{E3FCF0D9-48E4-2E6E-6D1E-F5E13021B66E}"/>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pic>
        <p:nvPicPr>
          <p:cNvPr id="7" name="Content Placeholder 6" descr="Female drawing flow chart">
            <a:extLst>
              <a:ext uri="{FF2B5EF4-FFF2-40B4-BE49-F238E27FC236}">
                <a16:creationId xmlns:a16="http://schemas.microsoft.com/office/drawing/2014/main" id="{EE307277-81E7-4995-A4D2-05B1D1EF0BAB}"/>
              </a:ext>
            </a:extLst>
          </p:cNvPr>
          <p:cNvPicPr>
            <a:picLocks noGrp="1" noChangeAspect="1"/>
          </p:cNvPicPr>
          <p:nvPr>
            <p:ph type="pic" sz="quarter" idx="15"/>
          </p:nvPr>
        </p:nvPicPr>
        <p:blipFill>
          <a:blip r:embed="rId3"/>
          <a:srcRect l="27722" r="32087" b="2"/>
          <a:stretch>
            <a:fillRect/>
          </a:stretch>
        </p:blipFill>
        <p:spPr>
          <a:xfrm>
            <a:off x="603503" y="603504"/>
            <a:ext cx="3192563" cy="5202936"/>
          </a:xfrm>
          <a:prstGeom prst="rect">
            <a:avLst/>
          </a:prstGeom>
          <a:noFill/>
        </p:spPr>
      </p:pic>
    </p:spTree>
    <p:extLst>
      <p:ext uri="{BB962C8B-B14F-4D97-AF65-F5344CB8AC3E}">
        <p14:creationId xmlns:p14="http://schemas.microsoft.com/office/powerpoint/2010/main" val="2096576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96B6-8B94-EA27-30A3-61593880C458}"/>
              </a:ext>
            </a:extLst>
          </p:cNvPr>
          <p:cNvSpPr>
            <a:spLocks noGrp="1"/>
          </p:cNvSpPr>
          <p:nvPr>
            <p:ph type="title"/>
          </p:nvPr>
        </p:nvSpPr>
        <p:spPr>
          <a:xfrm>
            <a:off x="4931444" y="1609909"/>
            <a:ext cx="6574536" cy="2724912"/>
          </a:xfrm>
        </p:spPr>
        <p:txBody>
          <a:bodyPr anchor="b">
            <a:normAutofit/>
          </a:bodyPr>
          <a:lstStyle/>
          <a:p>
            <a:r>
              <a:rPr lang="en-US" dirty="0"/>
              <a:t>Database Schema</a:t>
            </a:r>
          </a:p>
        </p:txBody>
      </p:sp>
      <p:sp>
        <p:nvSpPr>
          <p:cNvPr id="6" name="Slide Number Placeholder 5">
            <a:extLst>
              <a:ext uri="{FF2B5EF4-FFF2-40B4-BE49-F238E27FC236}">
                <a16:creationId xmlns:a16="http://schemas.microsoft.com/office/drawing/2014/main" id="{87AF42A7-6026-9808-4FFC-4A26DE4822D8}"/>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7</a:t>
            </a:fld>
            <a:endParaRPr lang="en-US"/>
          </a:p>
        </p:txBody>
      </p:sp>
    </p:spTree>
    <p:extLst>
      <p:ext uri="{BB962C8B-B14F-4D97-AF65-F5344CB8AC3E}">
        <p14:creationId xmlns:p14="http://schemas.microsoft.com/office/powerpoint/2010/main" val="3450263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5B98-F118-30F2-ADAB-6F83FDAF768A}"/>
              </a:ext>
            </a:extLst>
          </p:cNvPr>
          <p:cNvSpPr>
            <a:spLocks noGrp="1"/>
          </p:cNvSpPr>
          <p:nvPr>
            <p:ph type="title"/>
          </p:nvPr>
        </p:nvSpPr>
        <p:spPr>
          <a:xfrm>
            <a:off x="731520" y="3886200"/>
            <a:ext cx="3649468" cy="2048256"/>
          </a:xfrm>
        </p:spPr>
        <p:txBody>
          <a:bodyPr vert="horz" lIns="91440" tIns="45720" rIns="91440" bIns="45720" rtlCol="0" anchor="t">
            <a:normAutofit/>
          </a:bodyPr>
          <a:lstStyle/>
          <a:p>
            <a:r>
              <a:rPr lang="en-US" b="1" kern="1200">
                <a:latin typeface="+mj-lt"/>
                <a:ea typeface="+mj-ea"/>
                <a:cs typeface="+mj-cs"/>
              </a:rPr>
              <a:t>PostgreSQL Integration</a:t>
            </a:r>
          </a:p>
        </p:txBody>
      </p:sp>
      <p:sp>
        <p:nvSpPr>
          <p:cNvPr id="8" name="TextBox 7">
            <a:extLst>
              <a:ext uri="{FF2B5EF4-FFF2-40B4-BE49-F238E27FC236}">
                <a16:creationId xmlns:a16="http://schemas.microsoft.com/office/drawing/2014/main" id="{80FC5EA6-95C0-403D-ACAB-E8C29110C419}"/>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5148072" y="704088"/>
            <a:ext cx="6428232" cy="523036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Relational Database Structure</a:t>
            </a:r>
          </a:p>
          <a:p>
            <a:pPr marL="0" lvl="1" indent="0">
              <a:spcBef>
                <a:spcPts val="1000"/>
              </a:spcBef>
              <a:spcAft>
                <a:spcPts val="600"/>
              </a:spcAft>
              <a:buFont typeface="Arial" panose="020B0604020202020204" pitchFamily="34" charset="0"/>
              <a:buNone/>
            </a:pPr>
            <a:r>
              <a:rPr lang="en-US" sz="1400"/>
              <a:t>PostgreSQL stores data in tables with entities mapped via JPA annotations for structured relational management.</a:t>
            </a:r>
          </a:p>
          <a:p>
            <a:pPr marL="0" indent="0">
              <a:spcBef>
                <a:spcPts val="2500"/>
              </a:spcBef>
              <a:spcAft>
                <a:spcPts val="600"/>
              </a:spcAft>
              <a:buFont typeface="Arial" panose="020B0604020202020204" pitchFamily="34" charset="0"/>
              <a:buNone/>
            </a:pPr>
            <a:r>
              <a:rPr lang="en-US" sz="1400" b="1"/>
              <a:t>Entity Table Design</a:t>
            </a:r>
          </a:p>
          <a:p>
            <a:pPr marL="0" lvl="1" indent="0">
              <a:spcBef>
                <a:spcPts val="1000"/>
              </a:spcBef>
              <a:spcAft>
                <a:spcPts val="600"/>
              </a:spcAft>
              <a:buFont typeface="Arial" panose="020B0604020202020204" pitchFamily="34" charset="0"/>
              <a:buNone/>
            </a:pPr>
            <a:r>
              <a:rPr lang="en-US" sz="1400"/>
              <a:t>Employee and Project tables include key attributes and are linked through foreign keys and join tables.</a:t>
            </a:r>
          </a:p>
          <a:p>
            <a:pPr marL="0" indent="0">
              <a:spcBef>
                <a:spcPts val="2500"/>
              </a:spcBef>
              <a:spcAft>
                <a:spcPts val="600"/>
              </a:spcAft>
              <a:buFont typeface="Arial" panose="020B0604020202020204" pitchFamily="34" charset="0"/>
              <a:buNone/>
            </a:pPr>
            <a:r>
              <a:rPr lang="en-US" sz="1400" b="1"/>
              <a:t>Data Access Abstraction</a:t>
            </a:r>
          </a:p>
          <a:p>
            <a:pPr marL="0" lvl="1" indent="0">
              <a:spcBef>
                <a:spcPts val="1000"/>
              </a:spcBef>
              <a:spcAft>
                <a:spcPts val="600"/>
              </a:spcAft>
              <a:buFont typeface="Arial" panose="020B0604020202020204" pitchFamily="34" charset="0"/>
              <a:buNone/>
            </a:pPr>
            <a:r>
              <a:rPr lang="en-US" sz="1400"/>
              <a:t>Spring Data JPA repositories enable CRUD operations without explicit SQL, improving developer efficiency.</a:t>
            </a:r>
          </a:p>
          <a:p>
            <a:pPr marL="0" indent="0">
              <a:spcBef>
                <a:spcPts val="2500"/>
              </a:spcBef>
              <a:spcAft>
                <a:spcPts val="600"/>
              </a:spcAft>
              <a:buFont typeface="Arial" panose="020B0604020202020204" pitchFamily="34" charset="0"/>
              <a:buNone/>
            </a:pPr>
            <a:r>
              <a:rPr lang="en-US" sz="1400" b="1"/>
              <a:t>Performance and Features</a:t>
            </a:r>
          </a:p>
          <a:p>
            <a:pPr marL="0" lvl="1" indent="0">
              <a:spcBef>
                <a:spcPts val="1000"/>
              </a:spcBef>
              <a:spcAft>
                <a:spcPts val="600"/>
              </a:spcAft>
              <a:buFont typeface="Arial" panose="020B0604020202020204" pitchFamily="34" charset="0"/>
              <a:buNone/>
            </a:pPr>
            <a:r>
              <a:rPr lang="en-US" sz="1400"/>
              <a:t>The integration supports large data volumes with advanced features like pagination and sorting for efficiency.</a:t>
            </a:r>
          </a:p>
        </p:txBody>
      </p:sp>
      <p:sp>
        <p:nvSpPr>
          <p:cNvPr id="6" name="Slide Number Placeholder 5">
            <a:extLst>
              <a:ext uri="{FF2B5EF4-FFF2-40B4-BE49-F238E27FC236}">
                <a16:creationId xmlns:a16="http://schemas.microsoft.com/office/drawing/2014/main" id="{51DEFAFD-FCB5-D051-B8CA-32C450FEA9AD}"/>
              </a:ext>
            </a:extLst>
          </p:cNvPr>
          <p:cNvSpPr>
            <a:spLocks noGrp="1"/>
          </p:cNvSpPr>
          <p:nvPr>
            <p:ph type="sldNum" sz="quarter" idx="12"/>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8</a:t>
            </a:fld>
            <a:endParaRPr lang="en-US"/>
          </a:p>
        </p:txBody>
      </p:sp>
      <p:pic>
        <p:nvPicPr>
          <p:cNvPr id="7" name="Content Placeholder 6" descr="Files on digital background">
            <a:extLst>
              <a:ext uri="{FF2B5EF4-FFF2-40B4-BE49-F238E27FC236}">
                <a16:creationId xmlns:a16="http://schemas.microsoft.com/office/drawing/2014/main" id="{B1540A6B-D5C8-4444-882D-DFBD8483A901}"/>
              </a:ext>
            </a:extLst>
          </p:cNvPr>
          <p:cNvPicPr>
            <a:picLocks noGrp="1" noChangeAspect="1"/>
          </p:cNvPicPr>
          <p:nvPr>
            <p:ph type="pic" sz="quarter" idx="15"/>
          </p:nvPr>
        </p:nvPicPr>
        <p:blipFill>
          <a:blip r:embed="rId3"/>
          <a:srcRect l="18421" r="17173" b="3"/>
          <a:stretch>
            <a:fillRect/>
          </a:stretch>
        </p:blipFill>
        <p:spPr>
          <a:xfrm>
            <a:off x="731518" y="10"/>
            <a:ext cx="3520440" cy="3648446"/>
          </a:xfrm>
          <a:prstGeom prst="rect">
            <a:avLst/>
          </a:prstGeom>
          <a:noFill/>
        </p:spPr>
      </p:pic>
    </p:spTree>
    <p:extLst>
      <p:ext uri="{BB962C8B-B14F-4D97-AF65-F5344CB8AC3E}">
        <p14:creationId xmlns:p14="http://schemas.microsoft.com/office/powerpoint/2010/main" val="255426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933F-DBD0-F3F5-7CEE-C88271306B2C}"/>
              </a:ext>
            </a:extLst>
          </p:cNvPr>
          <p:cNvSpPr>
            <a:spLocks noGrp="1"/>
          </p:cNvSpPr>
          <p:nvPr>
            <p:ph type="title"/>
          </p:nvPr>
        </p:nvSpPr>
        <p:spPr>
          <a:xfrm>
            <a:off x="2139884" y="93220"/>
            <a:ext cx="7975076" cy="858888"/>
          </a:xfrm>
        </p:spPr>
        <p:txBody>
          <a:bodyPr vert="horz" lIns="91440" tIns="45720" rIns="91440" bIns="45720" rtlCol="0" anchor="b">
            <a:normAutofit/>
          </a:bodyPr>
          <a:lstStyle/>
          <a:p>
            <a:r>
              <a:rPr lang="en-US" b="1" kern="1200" dirty="0">
                <a:latin typeface="+mj-lt"/>
                <a:ea typeface="+mj-ea"/>
                <a:cs typeface="+mj-cs"/>
              </a:rPr>
              <a:t>Employee </a:t>
            </a:r>
            <a:r>
              <a:rPr lang="en-US" b="1" kern="1200" dirty="0" smtClean="0">
                <a:latin typeface="+mj-lt"/>
                <a:ea typeface="+mj-ea"/>
                <a:cs typeface="+mj-cs"/>
              </a:rPr>
              <a:t>and Project Table</a:t>
            </a:r>
            <a:endParaRPr lang="en-US" b="1" kern="1200" dirty="0">
              <a:latin typeface="+mj-lt"/>
              <a:ea typeface="+mj-ea"/>
              <a:cs typeface="+mj-cs"/>
            </a:endParaRPr>
          </a:p>
        </p:txBody>
      </p:sp>
      <p:sp>
        <p:nvSpPr>
          <p:cNvPr id="6" name="Slide Number Placeholder 5">
            <a:extLst>
              <a:ext uri="{FF2B5EF4-FFF2-40B4-BE49-F238E27FC236}">
                <a16:creationId xmlns:a16="http://schemas.microsoft.com/office/drawing/2014/main" id="{6E38716E-3CA5-B813-7852-EB7D03617E5A}"/>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9</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17" y="1555422"/>
            <a:ext cx="9715668" cy="17533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75" y="4096302"/>
            <a:ext cx="9800510" cy="1107294"/>
          </a:xfrm>
          <a:prstGeom prst="rect">
            <a:avLst/>
          </a:prstGeom>
        </p:spPr>
      </p:pic>
    </p:spTree>
    <p:extLst>
      <p:ext uri="{BB962C8B-B14F-4D97-AF65-F5344CB8AC3E}">
        <p14:creationId xmlns:p14="http://schemas.microsoft.com/office/powerpoint/2010/main" val="302204021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TotalTime>
  <Words>1945</Words>
  <Application>Microsoft Office PowerPoint</Application>
  <PresentationFormat>Widescreen</PresentationFormat>
  <Paragraphs>146</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 Next LT Pro Light</vt:lpstr>
      <vt:lpstr>Calibri</vt:lpstr>
      <vt:lpstr>Neue Haas Grotesk Text Pro</vt:lpstr>
      <vt:lpstr>Segoe Sans</vt:lpstr>
      <vt:lpstr>GradientRiseVTI</vt:lpstr>
      <vt:lpstr>Employee Management Platform</vt:lpstr>
      <vt:lpstr>Introduction to Employee Management Platform</vt:lpstr>
      <vt:lpstr>Technical Architecture</vt:lpstr>
      <vt:lpstr>Architecture Overview</vt:lpstr>
      <vt:lpstr>Entity Design</vt:lpstr>
      <vt:lpstr>Employee and Project Entities</vt:lpstr>
      <vt:lpstr>Database Schema</vt:lpstr>
      <vt:lpstr>PostgreSQL Integration</vt:lpstr>
      <vt:lpstr>Employee and Project Table</vt:lpstr>
      <vt:lpstr>Controller Operations</vt:lpstr>
      <vt:lpstr>CRUD and Search Functionality</vt:lpstr>
      <vt:lpstr>Employee List where you can Update or Delete the Employee Details</vt:lpstr>
      <vt:lpstr>Search and Filter Operations Screenshot</vt:lpstr>
      <vt:lpstr>Add Project</vt:lpstr>
      <vt:lpstr>Add and Assign Project</vt:lpstr>
      <vt:lpstr>Security Configuration</vt:lpstr>
      <vt:lpstr>Spring Security Setup</vt:lpstr>
      <vt:lpstr>JUnit Testing for Service Layer</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Saniya Anjum M</cp:lastModifiedBy>
  <cp:revision>18</cp:revision>
  <dcterms:created xsi:type="dcterms:W3CDTF">2013-07-15T20:26:40Z</dcterms:created>
  <dcterms:modified xsi:type="dcterms:W3CDTF">2025-09-05T07:48:33Z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d76a2200-094f-4b64-8ea9-081e133a090d</vt:lpwstr>
  </property>
  <property fmtid="{D5CDD505-2E9C-101B-9397-08002B2CF9AE}" pid="3" name="HCLClassD6">
    <vt:lpwstr>False</vt:lpwstr>
  </property>
  <property fmtid="{D5CDD505-2E9C-101B-9397-08002B2CF9AE}" pid="4" name="HCLClassification">
    <vt:lpwstr>HCL_Cla5s_C0nf1dent1al</vt:lpwstr>
  </property>
</Properties>
</file>